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63" r:id="rId5"/>
    <p:sldId id="264" r:id="rId6"/>
    <p:sldId id="267" r:id="rId7"/>
    <p:sldId id="262" r:id="rId8"/>
    <p:sldId id="260" r:id="rId9"/>
    <p:sldId id="268" r:id="rId10"/>
    <p:sldId id="259" r:id="rId11"/>
    <p:sldId id="273" r:id="rId12"/>
    <p:sldId id="266" r:id="rId13"/>
    <p:sldId id="269" r:id="rId14"/>
    <p:sldId id="274" r:id="rId15"/>
    <p:sldId id="279" r:id="rId16"/>
    <p:sldId id="270" r:id="rId17"/>
    <p:sldId id="278" r:id="rId18"/>
    <p:sldId id="277" r:id="rId19"/>
    <p:sldId id="275" r:id="rId20"/>
    <p:sldId id="271" r:id="rId21"/>
    <p:sldId id="276" r:id="rId22"/>
    <p:sldId id="280" r:id="rId23"/>
    <p:sldId id="284" r:id="rId24"/>
    <p:sldId id="286" r:id="rId25"/>
    <p:sldId id="283" r:id="rId26"/>
    <p:sldId id="282" r:id="rId27"/>
    <p:sldId id="287" r:id="rId28"/>
    <p:sldId id="285" r:id="rId29"/>
    <p:sldId id="290" r:id="rId30"/>
    <p:sldId id="293" r:id="rId31"/>
    <p:sldId id="292" r:id="rId32"/>
    <p:sldId id="291" r:id="rId33"/>
    <p:sldId id="289" r:id="rId34"/>
    <p:sldId id="299" r:id="rId35"/>
    <p:sldId id="304" r:id="rId36"/>
    <p:sldId id="303" r:id="rId37"/>
    <p:sldId id="302" r:id="rId38"/>
    <p:sldId id="306" r:id="rId39"/>
    <p:sldId id="300" r:id="rId40"/>
    <p:sldId id="309" r:id="rId41"/>
    <p:sldId id="308" r:id="rId42"/>
    <p:sldId id="307" r:id="rId43"/>
    <p:sldId id="305" r:id="rId44"/>
    <p:sldId id="311" r:id="rId45"/>
    <p:sldId id="288" r:id="rId46"/>
    <p:sldId id="281" r:id="rId47"/>
    <p:sldId id="294" r:id="rId48"/>
    <p:sldId id="298" r:id="rId49"/>
    <p:sldId id="297" r:id="rId50"/>
    <p:sldId id="296" r:id="rId51"/>
    <p:sldId id="295" r:id="rId52"/>
    <p:sldId id="312" r:id="rId53"/>
    <p:sldId id="315" r:id="rId54"/>
    <p:sldId id="314" r:id="rId55"/>
    <p:sldId id="313" r:id="rId56"/>
    <p:sldId id="316" r:id="rId57"/>
    <p:sldId id="317"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07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200860ED-04A8-4547-9AEE-54AEFCD98D2E}" type="datetimeFigureOut">
              <a:rPr lang="en-US" smtClean="0"/>
              <a:t>2/17/2025</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25AF15C1-A4BD-4BB0-B63E-A5170E2ADC2F}"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08508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0860ED-04A8-4547-9AEE-54AEFCD98D2E}"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594832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0860ED-04A8-4547-9AEE-54AEFCD98D2E}"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1061601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0860ED-04A8-4547-9AEE-54AEFCD98D2E}"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F15C1-A4BD-4BB0-B63E-A5170E2ADC2F}"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7963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0860ED-04A8-4547-9AEE-54AEFCD98D2E}"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277259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00860ED-04A8-4547-9AEE-54AEFCD98D2E}" type="datetimeFigureOut">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1923187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00860ED-04A8-4547-9AEE-54AEFCD98D2E}" type="datetimeFigureOut">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2408143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0860ED-04A8-4547-9AEE-54AEFCD98D2E}"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2229887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0860ED-04A8-4547-9AEE-54AEFCD98D2E}"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27605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0860ED-04A8-4547-9AEE-54AEFCD98D2E}"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3773257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0860ED-04A8-4547-9AEE-54AEFCD98D2E}"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32733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0860ED-04A8-4547-9AEE-54AEFCD98D2E}"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4212924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0860ED-04A8-4547-9AEE-54AEFCD98D2E}" type="datetimeFigureOut">
              <a:rPr lang="en-US" smtClean="0"/>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1895844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0860ED-04A8-4547-9AEE-54AEFCD98D2E}" type="datetimeFigureOut">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3189153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860ED-04A8-4547-9AEE-54AEFCD98D2E}" type="datetimeFigureOut">
              <a:rPr lang="en-US" smtClean="0"/>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108332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0860ED-04A8-4547-9AEE-54AEFCD98D2E}"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23788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0860ED-04A8-4547-9AEE-54AEFCD98D2E}"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F15C1-A4BD-4BB0-B63E-A5170E2ADC2F}" type="slidenum">
              <a:rPr lang="en-US" smtClean="0"/>
              <a:t>‹#›</a:t>
            </a:fld>
            <a:endParaRPr lang="en-US"/>
          </a:p>
        </p:txBody>
      </p:sp>
    </p:spTree>
    <p:extLst>
      <p:ext uri="{BB962C8B-B14F-4D97-AF65-F5344CB8AC3E}">
        <p14:creationId xmlns:p14="http://schemas.microsoft.com/office/powerpoint/2010/main" val="128566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00860ED-04A8-4547-9AEE-54AEFCD98D2E}" type="datetimeFigureOut">
              <a:rPr lang="en-US" smtClean="0"/>
              <a:t>2/17/2025</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25AF15C1-A4BD-4BB0-B63E-A5170E2ADC2F}" type="slidenum">
              <a:rPr lang="en-US" smtClean="0"/>
              <a:t>‹#›</a:t>
            </a:fld>
            <a:endParaRPr lang="en-US"/>
          </a:p>
        </p:txBody>
      </p:sp>
    </p:spTree>
    <p:extLst>
      <p:ext uri="{BB962C8B-B14F-4D97-AF65-F5344CB8AC3E}">
        <p14:creationId xmlns:p14="http://schemas.microsoft.com/office/powerpoint/2010/main" val="1220602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microsoft.com/office/2007/relationships/hdphoto" Target="../media/hdphoto15.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14.wdp"/><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20.wdp"/></Relationships>
</file>

<file path=ppt/slides/_rels/slide2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7.png"/><Relationship Id="rId1" Type="http://schemas.openxmlformats.org/officeDocument/2006/relationships/slideLayout" Target="../slideLayouts/slideLayout2.xml"/><Relationship Id="rId5" Type="http://schemas.microsoft.com/office/2007/relationships/hdphoto" Target="../media/hdphoto22.wdp"/><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07/relationships/hdphoto" Target="../media/hdphoto24.wdp"/><Relationship Id="rId7" Type="http://schemas.microsoft.com/office/2007/relationships/hdphoto" Target="../media/hdphoto26.wdp"/><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11" Type="http://schemas.microsoft.com/office/2007/relationships/hdphoto" Target="../media/hdphoto28.wdp"/><Relationship Id="rId5" Type="http://schemas.microsoft.com/office/2007/relationships/hdphoto" Target="../media/hdphoto25.wdp"/><Relationship Id="rId10" Type="http://schemas.openxmlformats.org/officeDocument/2006/relationships/image" Target="../media/image69.png"/><Relationship Id="rId4" Type="http://schemas.openxmlformats.org/officeDocument/2006/relationships/image" Target="../media/image66.png"/><Relationship Id="rId9" Type="http://schemas.microsoft.com/office/2007/relationships/hdphoto" Target="../media/hdphoto27.wdp"/></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fa.wikipedia.org/wiki/%D9%87%D9%85%D8%A8%D8%B3%D8%AA%DA%AF%DB%8C_%D9%88_%D9%88%D8%A7%D8%A8%D8%B3%D8%AA%DA%AF%DB%8C" TargetMode="External"/><Relationship Id="rId1" Type="http://schemas.openxmlformats.org/officeDocument/2006/relationships/slideLayout" Target="../slideLayouts/slideLayout2.xml"/><Relationship Id="rId4" Type="http://schemas.microsoft.com/office/2007/relationships/hdphoto" Target="../media/hdphoto29.wdp"/></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microsoft.com/office/2007/relationships/hdphoto" Target="../media/hdphoto30.wdp"/></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7.wdp"/><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microsoft.com/office/2007/relationships/hdphoto" Target="../media/hdphoto32.wdp"/></Relationships>
</file>

<file path=ppt/slides/_rels/slide46.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35.wdp"/><Relationship Id="rId7" Type="http://schemas.microsoft.com/office/2007/relationships/hdphoto" Target="../media/hdphoto37.wdp"/><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0.png"/><Relationship Id="rId5" Type="http://schemas.microsoft.com/office/2007/relationships/hdphoto" Target="../media/hdphoto36.wdp"/><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5.png"/><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microsoft.com/office/2007/relationships/hdphoto" Target="../media/hdphoto39.wdp"/></Relationships>
</file>

<file path=ppt/slides/_rels/slide52.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AF0B-F6D1-6822-2C36-82C9C38815D7}"/>
              </a:ext>
            </a:extLst>
          </p:cNvPr>
          <p:cNvSpPr>
            <a:spLocks noGrp="1"/>
          </p:cNvSpPr>
          <p:nvPr>
            <p:ph type="ctrTitle"/>
          </p:nvPr>
        </p:nvSpPr>
        <p:spPr/>
        <p:txBody>
          <a:bodyPr/>
          <a:lstStyle/>
          <a:p>
            <a:r>
              <a:rPr lang="en-US" dirty="0"/>
              <a:t>Mathematics for ML</a:t>
            </a:r>
          </a:p>
        </p:txBody>
      </p:sp>
      <p:sp>
        <p:nvSpPr>
          <p:cNvPr id="3" name="Subtitle 2">
            <a:extLst>
              <a:ext uri="{FF2B5EF4-FFF2-40B4-BE49-F238E27FC236}">
                <a16:creationId xmlns:a16="http://schemas.microsoft.com/office/drawing/2014/main" id="{C4224843-2F35-B524-7454-3EA971354C5B}"/>
              </a:ext>
            </a:extLst>
          </p:cNvPr>
          <p:cNvSpPr>
            <a:spLocks noGrp="1"/>
          </p:cNvSpPr>
          <p:nvPr>
            <p:ph type="subTitle" idx="1"/>
          </p:nvPr>
        </p:nvSpPr>
        <p:spPr/>
        <p:txBody>
          <a:bodyPr/>
          <a:lstStyle/>
          <a:p>
            <a:r>
              <a:rPr lang="en-US" dirty="0"/>
              <a:t>A. Shirinkalam</a:t>
            </a:r>
          </a:p>
        </p:txBody>
      </p:sp>
      <p:pic>
        <p:nvPicPr>
          <p:cNvPr id="5" name="Picture 4">
            <a:extLst>
              <a:ext uri="{FF2B5EF4-FFF2-40B4-BE49-F238E27FC236}">
                <a16:creationId xmlns:a16="http://schemas.microsoft.com/office/drawing/2014/main" id="{F2603DDF-78A5-45A9-1126-56CF66C1D7D8}"/>
              </a:ext>
            </a:extLst>
          </p:cNvPr>
          <p:cNvPicPr>
            <a:picLocks noChangeAspect="1"/>
          </p:cNvPicPr>
          <p:nvPr/>
        </p:nvPicPr>
        <p:blipFill>
          <a:blip r:embed="rId2"/>
          <a:stretch>
            <a:fillRect/>
          </a:stretch>
        </p:blipFill>
        <p:spPr>
          <a:xfrm>
            <a:off x="3939493" y="5116194"/>
            <a:ext cx="1314633" cy="857370"/>
          </a:xfrm>
          <a:prstGeom prst="rect">
            <a:avLst/>
          </a:prstGeom>
        </p:spPr>
      </p:pic>
    </p:spTree>
    <p:extLst>
      <p:ext uri="{BB962C8B-B14F-4D97-AF65-F5344CB8AC3E}">
        <p14:creationId xmlns:p14="http://schemas.microsoft.com/office/powerpoint/2010/main" val="1769306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BB9F9BE8-9E3E-4ED2-49D8-1D8B7D3FD0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5174" y="258980"/>
            <a:ext cx="11359755" cy="4961605"/>
          </a:xfrm>
          <a:prstGeom prst="rect">
            <a:avLst/>
          </a:prstGeom>
        </p:spPr>
      </p:pic>
    </p:spTree>
    <p:extLst>
      <p:ext uri="{BB962C8B-B14F-4D97-AF65-F5344CB8AC3E}">
        <p14:creationId xmlns:p14="http://schemas.microsoft.com/office/powerpoint/2010/main" val="812872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D7A9B-D4BE-162F-35E1-DD044343FDE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4" name="Picture 3">
            <a:extLst>
              <a:ext uri="{FF2B5EF4-FFF2-40B4-BE49-F238E27FC236}">
                <a16:creationId xmlns:a16="http://schemas.microsoft.com/office/drawing/2014/main" id="{A1EA6DBE-D388-99DD-437A-DBE98FE095FC}"/>
              </a:ext>
            </a:extLst>
          </p:cNvPr>
          <p:cNvPicPr>
            <a:picLocks noChangeAspect="1"/>
          </p:cNvPicPr>
          <p:nvPr/>
        </p:nvPicPr>
        <p:blipFill>
          <a:blip r:embed="rId2"/>
          <a:stretch>
            <a:fillRect/>
          </a:stretch>
        </p:blipFill>
        <p:spPr>
          <a:xfrm>
            <a:off x="4417400" y="293346"/>
            <a:ext cx="2953162" cy="657317"/>
          </a:xfrm>
          <a:prstGeom prst="rect">
            <a:avLst/>
          </a:prstGeom>
        </p:spPr>
      </p:pic>
      <p:pic>
        <p:nvPicPr>
          <p:cNvPr id="6" name="Picture 5">
            <a:extLst>
              <a:ext uri="{FF2B5EF4-FFF2-40B4-BE49-F238E27FC236}">
                <a16:creationId xmlns:a16="http://schemas.microsoft.com/office/drawing/2014/main" id="{224AE057-336D-ED2D-5FAF-1DB16089E1BD}"/>
              </a:ext>
            </a:extLst>
          </p:cNvPr>
          <p:cNvPicPr>
            <a:picLocks noChangeAspect="1"/>
          </p:cNvPicPr>
          <p:nvPr/>
        </p:nvPicPr>
        <p:blipFill>
          <a:blip r:embed="rId3"/>
          <a:stretch>
            <a:fillRect/>
          </a:stretch>
        </p:blipFill>
        <p:spPr>
          <a:xfrm>
            <a:off x="570614" y="1244009"/>
            <a:ext cx="4439270" cy="990738"/>
          </a:xfrm>
          <a:prstGeom prst="rect">
            <a:avLst/>
          </a:prstGeom>
        </p:spPr>
      </p:pic>
      <p:pic>
        <p:nvPicPr>
          <p:cNvPr id="11" name="Picture 10">
            <a:extLst>
              <a:ext uri="{FF2B5EF4-FFF2-40B4-BE49-F238E27FC236}">
                <a16:creationId xmlns:a16="http://schemas.microsoft.com/office/drawing/2014/main" id="{DF9A4381-C344-122F-3EC3-FB530A6D7AB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78761" y="2580369"/>
            <a:ext cx="2638793" cy="924054"/>
          </a:xfrm>
          <a:prstGeom prst="rect">
            <a:avLst/>
          </a:prstGeom>
        </p:spPr>
      </p:pic>
      <p:pic>
        <p:nvPicPr>
          <p:cNvPr id="13" name="Picture 12">
            <a:extLst>
              <a:ext uri="{FF2B5EF4-FFF2-40B4-BE49-F238E27FC236}">
                <a16:creationId xmlns:a16="http://schemas.microsoft.com/office/drawing/2014/main" id="{41F6677A-5EB7-6BD5-15B9-23E02FA181F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75502" y="3601934"/>
            <a:ext cx="4553585" cy="1733792"/>
          </a:xfrm>
          <a:prstGeom prst="rect">
            <a:avLst/>
          </a:prstGeom>
        </p:spPr>
      </p:pic>
      <p:pic>
        <p:nvPicPr>
          <p:cNvPr id="5" name="Picture 4">
            <a:extLst>
              <a:ext uri="{FF2B5EF4-FFF2-40B4-BE49-F238E27FC236}">
                <a16:creationId xmlns:a16="http://schemas.microsoft.com/office/drawing/2014/main" id="{31F72B73-CC6C-883B-B086-6513BED50660}"/>
              </a:ext>
            </a:extLst>
          </p:cNvPr>
          <p:cNvPicPr>
            <a:picLocks noChangeAspect="1"/>
          </p:cNvPicPr>
          <p:nvPr/>
        </p:nvPicPr>
        <p:blipFill>
          <a:blip r:embed="rId8"/>
          <a:stretch>
            <a:fillRect/>
          </a:stretch>
        </p:blipFill>
        <p:spPr>
          <a:xfrm>
            <a:off x="5788645" y="1112685"/>
            <a:ext cx="5371303" cy="3859421"/>
          </a:xfrm>
          <a:prstGeom prst="rect">
            <a:avLst/>
          </a:prstGeom>
        </p:spPr>
      </p:pic>
    </p:spTree>
    <p:extLst>
      <p:ext uri="{BB962C8B-B14F-4D97-AF65-F5344CB8AC3E}">
        <p14:creationId xmlns:p14="http://schemas.microsoft.com/office/powerpoint/2010/main" val="3229795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D7A9B-D4BE-162F-35E1-DD044343FDE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7501A3C6-3ED3-D870-D1DB-0F5140D94CA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21191" y="628853"/>
            <a:ext cx="5015536" cy="1646514"/>
          </a:xfrm>
          <a:prstGeom prst="rect">
            <a:avLst/>
          </a:prstGeom>
        </p:spPr>
      </p:pic>
      <p:pic>
        <p:nvPicPr>
          <p:cNvPr id="6" name="Picture 5">
            <a:extLst>
              <a:ext uri="{FF2B5EF4-FFF2-40B4-BE49-F238E27FC236}">
                <a16:creationId xmlns:a16="http://schemas.microsoft.com/office/drawing/2014/main" id="{466E0229-8EBA-2B31-C953-FB4CE2682C5C}"/>
              </a:ext>
            </a:extLst>
          </p:cNvPr>
          <p:cNvPicPr>
            <a:picLocks noChangeAspect="1"/>
          </p:cNvPicPr>
          <p:nvPr/>
        </p:nvPicPr>
        <p:blipFill>
          <a:blip r:embed="rId4"/>
          <a:stretch>
            <a:fillRect/>
          </a:stretch>
        </p:blipFill>
        <p:spPr>
          <a:xfrm>
            <a:off x="3328959" y="2716618"/>
            <a:ext cx="4680932" cy="916372"/>
          </a:xfrm>
          <a:prstGeom prst="rect">
            <a:avLst/>
          </a:prstGeom>
        </p:spPr>
      </p:pic>
      <p:pic>
        <p:nvPicPr>
          <p:cNvPr id="8" name="Picture 7">
            <a:extLst>
              <a:ext uri="{FF2B5EF4-FFF2-40B4-BE49-F238E27FC236}">
                <a16:creationId xmlns:a16="http://schemas.microsoft.com/office/drawing/2014/main" id="{0807C9D0-B24C-69BC-9BED-9D0845B2E096}"/>
              </a:ext>
            </a:extLst>
          </p:cNvPr>
          <p:cNvPicPr>
            <a:picLocks noChangeAspect="1"/>
          </p:cNvPicPr>
          <p:nvPr/>
        </p:nvPicPr>
        <p:blipFill>
          <a:blip r:embed="rId5"/>
          <a:stretch>
            <a:fillRect/>
          </a:stretch>
        </p:blipFill>
        <p:spPr>
          <a:xfrm>
            <a:off x="3835965" y="3852331"/>
            <a:ext cx="3666919" cy="775441"/>
          </a:xfrm>
          <a:prstGeom prst="rect">
            <a:avLst/>
          </a:prstGeom>
        </p:spPr>
      </p:pic>
    </p:spTree>
    <p:extLst>
      <p:ext uri="{BB962C8B-B14F-4D97-AF65-F5344CB8AC3E}">
        <p14:creationId xmlns:p14="http://schemas.microsoft.com/office/powerpoint/2010/main" val="1268684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8AF74076-2E23-958D-4D02-0280C8300F54}"/>
              </a:ext>
            </a:extLst>
          </p:cNvPr>
          <p:cNvPicPr>
            <a:picLocks noChangeAspect="1"/>
          </p:cNvPicPr>
          <p:nvPr/>
        </p:nvPicPr>
        <p:blipFill>
          <a:blip r:embed="rId2"/>
          <a:stretch>
            <a:fillRect/>
          </a:stretch>
        </p:blipFill>
        <p:spPr>
          <a:xfrm>
            <a:off x="997895" y="382063"/>
            <a:ext cx="3391373" cy="628738"/>
          </a:xfrm>
          <a:prstGeom prst="rect">
            <a:avLst/>
          </a:prstGeom>
        </p:spPr>
      </p:pic>
      <p:pic>
        <p:nvPicPr>
          <p:cNvPr id="6" name="Picture 5">
            <a:extLst>
              <a:ext uri="{FF2B5EF4-FFF2-40B4-BE49-F238E27FC236}">
                <a16:creationId xmlns:a16="http://schemas.microsoft.com/office/drawing/2014/main" id="{E142B92D-A181-DC8A-8C65-8C25C525F338}"/>
              </a:ext>
            </a:extLst>
          </p:cNvPr>
          <p:cNvPicPr>
            <a:picLocks noChangeAspect="1"/>
          </p:cNvPicPr>
          <p:nvPr/>
        </p:nvPicPr>
        <p:blipFill>
          <a:blip r:embed="rId3"/>
          <a:stretch>
            <a:fillRect/>
          </a:stretch>
        </p:blipFill>
        <p:spPr>
          <a:xfrm>
            <a:off x="1091036" y="1424763"/>
            <a:ext cx="3439005" cy="552527"/>
          </a:xfrm>
          <a:prstGeom prst="rect">
            <a:avLst/>
          </a:prstGeom>
        </p:spPr>
      </p:pic>
      <p:pic>
        <p:nvPicPr>
          <p:cNvPr id="8" name="Picture 7">
            <a:extLst>
              <a:ext uri="{FF2B5EF4-FFF2-40B4-BE49-F238E27FC236}">
                <a16:creationId xmlns:a16="http://schemas.microsoft.com/office/drawing/2014/main" id="{9C933BB0-1536-3C62-5F8C-BDF029DF8CC4}"/>
              </a:ext>
            </a:extLst>
          </p:cNvPr>
          <p:cNvPicPr>
            <a:picLocks noChangeAspect="1"/>
          </p:cNvPicPr>
          <p:nvPr/>
        </p:nvPicPr>
        <p:blipFill>
          <a:blip r:embed="rId4"/>
          <a:stretch>
            <a:fillRect/>
          </a:stretch>
        </p:blipFill>
        <p:spPr>
          <a:xfrm>
            <a:off x="5167542" y="1010801"/>
            <a:ext cx="5534797" cy="1286054"/>
          </a:xfrm>
          <a:prstGeom prst="rect">
            <a:avLst/>
          </a:prstGeom>
        </p:spPr>
      </p:pic>
      <p:pic>
        <p:nvPicPr>
          <p:cNvPr id="10" name="Picture 9">
            <a:extLst>
              <a:ext uri="{FF2B5EF4-FFF2-40B4-BE49-F238E27FC236}">
                <a16:creationId xmlns:a16="http://schemas.microsoft.com/office/drawing/2014/main" id="{00E23105-9F93-C313-A46B-AF499960DD0D}"/>
              </a:ext>
            </a:extLst>
          </p:cNvPr>
          <p:cNvPicPr>
            <a:picLocks noChangeAspect="1"/>
          </p:cNvPicPr>
          <p:nvPr/>
        </p:nvPicPr>
        <p:blipFill>
          <a:blip r:embed="rId5"/>
          <a:stretch>
            <a:fillRect/>
          </a:stretch>
        </p:blipFill>
        <p:spPr>
          <a:xfrm>
            <a:off x="1278137" y="3865301"/>
            <a:ext cx="9316750" cy="1105054"/>
          </a:xfrm>
          <a:prstGeom prst="rect">
            <a:avLst/>
          </a:prstGeom>
        </p:spPr>
      </p:pic>
      <p:pic>
        <p:nvPicPr>
          <p:cNvPr id="12" name="Picture 11">
            <a:extLst>
              <a:ext uri="{FF2B5EF4-FFF2-40B4-BE49-F238E27FC236}">
                <a16:creationId xmlns:a16="http://schemas.microsoft.com/office/drawing/2014/main" id="{DEAFE3B1-88C1-2FEF-FFFB-E2C977C740FE}"/>
              </a:ext>
            </a:extLst>
          </p:cNvPr>
          <p:cNvPicPr>
            <a:picLocks noChangeAspect="1"/>
          </p:cNvPicPr>
          <p:nvPr/>
        </p:nvPicPr>
        <p:blipFill>
          <a:blip r:embed="rId6"/>
          <a:stretch>
            <a:fillRect/>
          </a:stretch>
        </p:blipFill>
        <p:spPr>
          <a:xfrm>
            <a:off x="4659984" y="2488392"/>
            <a:ext cx="2553056" cy="819264"/>
          </a:xfrm>
          <a:prstGeom prst="rect">
            <a:avLst/>
          </a:prstGeom>
        </p:spPr>
      </p:pic>
    </p:spTree>
    <p:extLst>
      <p:ext uri="{BB962C8B-B14F-4D97-AF65-F5344CB8AC3E}">
        <p14:creationId xmlns:p14="http://schemas.microsoft.com/office/powerpoint/2010/main" val="402011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4B3AF8C-35F8-3FA8-4BD4-88F5DD91D903}"/>
              </a:ext>
            </a:extLst>
          </p:cNvPr>
          <p:cNvPicPr>
            <a:picLocks noChangeAspect="1"/>
          </p:cNvPicPr>
          <p:nvPr/>
        </p:nvPicPr>
        <p:blipFill>
          <a:blip r:embed="rId2"/>
          <a:stretch>
            <a:fillRect/>
          </a:stretch>
        </p:blipFill>
        <p:spPr>
          <a:xfrm>
            <a:off x="2878560" y="682071"/>
            <a:ext cx="6115904" cy="4239217"/>
          </a:xfrm>
          <a:prstGeom prst="rect">
            <a:avLst/>
          </a:prstGeom>
        </p:spPr>
      </p:pic>
    </p:spTree>
    <p:extLst>
      <p:ext uri="{BB962C8B-B14F-4D97-AF65-F5344CB8AC3E}">
        <p14:creationId xmlns:p14="http://schemas.microsoft.com/office/powerpoint/2010/main" val="169088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D7A9B-D4BE-162F-35E1-DD044343FDE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7B27D6C4-BD97-05CE-DDC8-EEF7E470865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7557" y="406483"/>
            <a:ext cx="10393225" cy="4620270"/>
          </a:xfrm>
          <a:prstGeom prst="rect">
            <a:avLst/>
          </a:prstGeom>
        </p:spPr>
      </p:pic>
    </p:spTree>
    <p:extLst>
      <p:ext uri="{BB962C8B-B14F-4D97-AF65-F5344CB8AC3E}">
        <p14:creationId xmlns:p14="http://schemas.microsoft.com/office/powerpoint/2010/main" val="2457974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D7A9B-D4BE-162F-35E1-DD044343FDE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074" name="Picture 2">
            <a:extLst>
              <a:ext uri="{FF2B5EF4-FFF2-40B4-BE49-F238E27FC236}">
                <a16:creationId xmlns:a16="http://schemas.microsoft.com/office/drawing/2014/main" id="{5B5D456C-6C0C-BD5A-BAFC-13BBBD59B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38657"/>
            <a:ext cx="9640186" cy="4395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367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D7A9B-D4BE-162F-35E1-DD044343FDE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ADFBBF5B-CCEB-EB67-8267-E07C7858F885}"/>
              </a:ext>
            </a:extLst>
          </p:cNvPr>
          <p:cNvPicPr>
            <a:picLocks noChangeAspect="1"/>
          </p:cNvPicPr>
          <p:nvPr/>
        </p:nvPicPr>
        <p:blipFill>
          <a:blip r:embed="rId2"/>
          <a:stretch>
            <a:fillRect/>
          </a:stretch>
        </p:blipFill>
        <p:spPr>
          <a:xfrm>
            <a:off x="2796363" y="112084"/>
            <a:ext cx="6599274" cy="4916459"/>
          </a:xfrm>
          <a:prstGeom prst="rect">
            <a:avLst/>
          </a:prstGeom>
        </p:spPr>
      </p:pic>
    </p:spTree>
    <p:extLst>
      <p:ext uri="{BB962C8B-B14F-4D97-AF65-F5344CB8AC3E}">
        <p14:creationId xmlns:p14="http://schemas.microsoft.com/office/powerpoint/2010/main" val="1880594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D7A9B-D4BE-162F-35E1-DD044343FDE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5B29AA87-33D2-5AF5-06AC-7615E305421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917080" y="147526"/>
            <a:ext cx="5304214" cy="5138184"/>
          </a:xfrm>
          <a:prstGeom prst="rect">
            <a:avLst/>
          </a:prstGeom>
        </p:spPr>
      </p:pic>
    </p:spTree>
    <p:extLst>
      <p:ext uri="{BB962C8B-B14F-4D97-AF65-F5344CB8AC3E}">
        <p14:creationId xmlns:p14="http://schemas.microsoft.com/office/powerpoint/2010/main" val="1746789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D7A9B-D4BE-162F-35E1-DD044343FDE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44D7A026-B240-4FA9-A9B8-52B2F40FD75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55628" y="29239"/>
            <a:ext cx="7205330" cy="5403998"/>
          </a:xfrm>
          <a:prstGeom prst="rect">
            <a:avLst/>
          </a:prstGeom>
        </p:spPr>
      </p:pic>
    </p:spTree>
    <p:extLst>
      <p:ext uri="{BB962C8B-B14F-4D97-AF65-F5344CB8AC3E}">
        <p14:creationId xmlns:p14="http://schemas.microsoft.com/office/powerpoint/2010/main" val="773527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302B58-9642-0F97-EF8B-6619573E744A}"/>
              </a:ext>
            </a:extLst>
          </p:cNvPr>
          <p:cNvSpPr txBox="1"/>
          <p:nvPr/>
        </p:nvSpPr>
        <p:spPr>
          <a:xfrm>
            <a:off x="818707" y="538071"/>
            <a:ext cx="2360428" cy="646331"/>
          </a:xfrm>
          <a:prstGeom prst="rect">
            <a:avLst/>
          </a:prstGeom>
          <a:noFill/>
        </p:spPr>
        <p:txBody>
          <a:bodyPr wrap="square" rtlCol="0">
            <a:spAutoFit/>
          </a:bodyPr>
          <a:lstStyle/>
          <a:p>
            <a:r>
              <a:rPr lang="en-US" sz="3600" dirty="0">
                <a:solidFill>
                  <a:srgbClr val="C00000"/>
                </a:solidFill>
              </a:rPr>
              <a:t>Functions</a:t>
            </a:r>
            <a:endParaRPr lang="en-US" dirty="0">
              <a:solidFill>
                <a:srgbClr val="C00000"/>
              </a:solidFill>
            </a:endParaRPr>
          </a:p>
        </p:txBody>
      </p:sp>
      <p:pic>
        <p:nvPicPr>
          <p:cNvPr id="8" name="Picture 7">
            <a:extLst>
              <a:ext uri="{FF2B5EF4-FFF2-40B4-BE49-F238E27FC236}">
                <a16:creationId xmlns:a16="http://schemas.microsoft.com/office/drawing/2014/main" id="{E8184FC9-7600-E56F-5D2E-538723CA3FD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18707" y="1613689"/>
            <a:ext cx="2835707" cy="3258046"/>
          </a:xfrm>
          <a:prstGeom prst="rect">
            <a:avLst/>
          </a:prstGeom>
        </p:spPr>
      </p:pic>
      <p:pic>
        <p:nvPicPr>
          <p:cNvPr id="10" name="Picture 9">
            <a:extLst>
              <a:ext uri="{FF2B5EF4-FFF2-40B4-BE49-F238E27FC236}">
                <a16:creationId xmlns:a16="http://schemas.microsoft.com/office/drawing/2014/main" id="{EF8AAA70-874F-C0FE-D328-431D329AE92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628387" y="672010"/>
            <a:ext cx="2311775" cy="4199723"/>
          </a:xfrm>
          <a:prstGeom prst="rect">
            <a:avLst/>
          </a:prstGeom>
        </p:spPr>
      </p:pic>
      <p:pic>
        <p:nvPicPr>
          <p:cNvPr id="12" name="Picture 11">
            <a:extLst>
              <a:ext uri="{FF2B5EF4-FFF2-40B4-BE49-F238E27FC236}">
                <a16:creationId xmlns:a16="http://schemas.microsoft.com/office/drawing/2014/main" id="{2105BCAF-D8DE-C4AF-322F-E6730D5F0EAE}"/>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8389414" y="672011"/>
            <a:ext cx="2292509" cy="4199723"/>
          </a:xfrm>
          <a:prstGeom prst="rect">
            <a:avLst/>
          </a:prstGeom>
        </p:spPr>
      </p:pic>
    </p:spTree>
    <p:extLst>
      <p:ext uri="{BB962C8B-B14F-4D97-AF65-F5344CB8AC3E}">
        <p14:creationId xmlns:p14="http://schemas.microsoft.com/office/powerpoint/2010/main" val="123425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58DA1624-5D1D-C1D7-D07A-C460A9E7BDB6}"/>
              </a:ext>
            </a:extLst>
          </p:cNvPr>
          <p:cNvPicPr>
            <a:picLocks noChangeAspect="1"/>
          </p:cNvPicPr>
          <p:nvPr/>
        </p:nvPicPr>
        <p:blipFill>
          <a:blip r:embed="rId2"/>
          <a:stretch>
            <a:fillRect/>
          </a:stretch>
        </p:blipFill>
        <p:spPr>
          <a:xfrm>
            <a:off x="1353990" y="368194"/>
            <a:ext cx="9484020" cy="4696848"/>
          </a:xfrm>
          <a:prstGeom prst="rect">
            <a:avLst/>
          </a:prstGeom>
        </p:spPr>
      </p:pic>
    </p:spTree>
    <p:extLst>
      <p:ext uri="{BB962C8B-B14F-4D97-AF65-F5344CB8AC3E}">
        <p14:creationId xmlns:p14="http://schemas.microsoft.com/office/powerpoint/2010/main" val="3856323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D7A9B-D4BE-162F-35E1-DD044343FDE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51674C6E-A885-6A03-CB46-318A4078BD7B}"/>
              </a:ext>
            </a:extLst>
          </p:cNvPr>
          <p:cNvPicPr>
            <a:picLocks noChangeAspect="1"/>
          </p:cNvPicPr>
          <p:nvPr/>
        </p:nvPicPr>
        <p:blipFill>
          <a:blip r:embed="rId2"/>
          <a:stretch>
            <a:fillRect/>
          </a:stretch>
        </p:blipFill>
        <p:spPr>
          <a:xfrm>
            <a:off x="570614" y="384212"/>
            <a:ext cx="10639425" cy="4962525"/>
          </a:xfrm>
          <a:prstGeom prst="rect">
            <a:avLst/>
          </a:prstGeom>
        </p:spPr>
      </p:pic>
    </p:spTree>
    <p:extLst>
      <p:ext uri="{BB962C8B-B14F-4D97-AF65-F5344CB8AC3E}">
        <p14:creationId xmlns:p14="http://schemas.microsoft.com/office/powerpoint/2010/main" val="1624955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FFE1EEB4-DDAD-E155-D34F-A33960A6437F}"/>
              </a:ext>
            </a:extLst>
          </p:cNvPr>
          <p:cNvPicPr>
            <a:picLocks noChangeAspect="1"/>
          </p:cNvPicPr>
          <p:nvPr/>
        </p:nvPicPr>
        <p:blipFill>
          <a:blip r:embed="rId2"/>
          <a:stretch>
            <a:fillRect/>
          </a:stretch>
        </p:blipFill>
        <p:spPr>
          <a:xfrm>
            <a:off x="4652761" y="121481"/>
            <a:ext cx="2886478" cy="914528"/>
          </a:xfrm>
          <a:prstGeom prst="rect">
            <a:avLst/>
          </a:prstGeom>
        </p:spPr>
      </p:pic>
      <p:pic>
        <p:nvPicPr>
          <p:cNvPr id="6" name="Picture 5">
            <a:extLst>
              <a:ext uri="{FF2B5EF4-FFF2-40B4-BE49-F238E27FC236}">
                <a16:creationId xmlns:a16="http://schemas.microsoft.com/office/drawing/2014/main" id="{A7BF0521-C73A-F251-25B5-C691BCB05E75}"/>
              </a:ext>
            </a:extLst>
          </p:cNvPr>
          <p:cNvPicPr>
            <a:picLocks noChangeAspect="1"/>
          </p:cNvPicPr>
          <p:nvPr/>
        </p:nvPicPr>
        <p:blipFill>
          <a:blip r:embed="rId3"/>
          <a:stretch>
            <a:fillRect/>
          </a:stretch>
        </p:blipFill>
        <p:spPr>
          <a:xfrm>
            <a:off x="570614" y="2077131"/>
            <a:ext cx="4835429" cy="528981"/>
          </a:xfrm>
          <a:prstGeom prst="rect">
            <a:avLst/>
          </a:prstGeom>
        </p:spPr>
      </p:pic>
      <p:sp>
        <p:nvSpPr>
          <p:cNvPr id="3" name="TextBox 2">
            <a:extLst>
              <a:ext uri="{FF2B5EF4-FFF2-40B4-BE49-F238E27FC236}">
                <a16:creationId xmlns:a16="http://schemas.microsoft.com/office/drawing/2014/main" id="{260DB8E3-249A-197D-2212-CF8EE05B62C3}"/>
              </a:ext>
            </a:extLst>
          </p:cNvPr>
          <p:cNvSpPr txBox="1"/>
          <p:nvPr/>
        </p:nvSpPr>
        <p:spPr>
          <a:xfrm>
            <a:off x="2190307" y="1300592"/>
            <a:ext cx="8559207" cy="461665"/>
          </a:xfrm>
          <a:prstGeom prst="rect">
            <a:avLst/>
          </a:prstGeom>
          <a:noFill/>
        </p:spPr>
        <p:txBody>
          <a:bodyPr wrap="square" rtlCol="0">
            <a:spAutoFit/>
          </a:bodyPr>
          <a:lstStyle/>
          <a:p>
            <a:pPr algn="r" rtl="1"/>
            <a:r>
              <a:rPr lang="fa-IR" sz="2400" dirty="0">
                <a:cs typeface="2  Badr" panose="00000400000000000000" pitchFamily="2" charset="-78"/>
              </a:rPr>
              <a:t>به هر زیر مجموعه از فضای نمونه ای یک پیشامد گوییم. برای دو پیشامد  </a:t>
            </a:r>
            <a:r>
              <a:rPr lang="en-US" sz="2400" dirty="0">
                <a:latin typeface="Bodoni MT" panose="02070603080606020203" pitchFamily="18" charset="0"/>
              </a:rPr>
              <a:t>A , B </a:t>
            </a:r>
            <a:r>
              <a:rPr lang="fa-IR" sz="2400" dirty="0">
                <a:latin typeface="Bodoni MT" panose="02070603080606020203" pitchFamily="18" charset="0"/>
              </a:rPr>
              <a:t> </a:t>
            </a:r>
            <a:r>
              <a:rPr lang="fa-IR" sz="2400" dirty="0">
                <a:cs typeface="2  Badr" panose="00000400000000000000" pitchFamily="2" charset="-78"/>
              </a:rPr>
              <a:t>داریم</a:t>
            </a:r>
            <a:endParaRPr lang="en-US" sz="2400" dirty="0">
              <a:cs typeface="2  Badr" panose="00000400000000000000" pitchFamily="2" charset="-78"/>
            </a:endParaRPr>
          </a:p>
        </p:txBody>
      </p:sp>
      <p:pic>
        <p:nvPicPr>
          <p:cNvPr id="7" name="Picture 6">
            <a:extLst>
              <a:ext uri="{FF2B5EF4-FFF2-40B4-BE49-F238E27FC236}">
                <a16:creationId xmlns:a16="http://schemas.microsoft.com/office/drawing/2014/main" id="{4EDDD755-A3AC-3DA4-08F5-DDA76946CAD2}"/>
              </a:ext>
            </a:extLst>
          </p:cNvPr>
          <p:cNvPicPr>
            <a:picLocks noChangeAspect="1"/>
          </p:cNvPicPr>
          <p:nvPr/>
        </p:nvPicPr>
        <p:blipFill>
          <a:blip r:embed="rId4"/>
          <a:stretch>
            <a:fillRect/>
          </a:stretch>
        </p:blipFill>
        <p:spPr>
          <a:xfrm>
            <a:off x="763998" y="4159189"/>
            <a:ext cx="4309417" cy="497510"/>
          </a:xfrm>
          <a:prstGeom prst="rect">
            <a:avLst/>
          </a:prstGeom>
        </p:spPr>
      </p:pic>
      <p:sp>
        <p:nvSpPr>
          <p:cNvPr id="8" name="TextBox 7">
            <a:extLst>
              <a:ext uri="{FF2B5EF4-FFF2-40B4-BE49-F238E27FC236}">
                <a16:creationId xmlns:a16="http://schemas.microsoft.com/office/drawing/2014/main" id="{F00FDF91-2BB5-1F75-3AC4-7E662D0623D5}"/>
              </a:ext>
            </a:extLst>
          </p:cNvPr>
          <p:cNvSpPr txBox="1"/>
          <p:nvPr/>
        </p:nvSpPr>
        <p:spPr>
          <a:xfrm>
            <a:off x="6570921" y="4146334"/>
            <a:ext cx="3955311" cy="523220"/>
          </a:xfrm>
          <a:prstGeom prst="rect">
            <a:avLst/>
          </a:prstGeom>
          <a:noFill/>
        </p:spPr>
        <p:txBody>
          <a:bodyPr wrap="square" rtlCol="0">
            <a:spAutoFit/>
          </a:bodyPr>
          <a:lstStyle/>
          <a:p>
            <a:pPr algn="r" rtl="1"/>
            <a:r>
              <a:rPr lang="en-US" sz="2800" dirty="0">
                <a:latin typeface="Bodoni MT" panose="02070603080606020203" pitchFamily="18" charset="0"/>
              </a:rPr>
              <a:t>A , B </a:t>
            </a:r>
            <a:r>
              <a:rPr lang="fa-IR" sz="2800" dirty="0">
                <a:latin typeface="Bodoni MT" panose="02070603080606020203" pitchFamily="18" charset="0"/>
              </a:rPr>
              <a:t> </a:t>
            </a:r>
            <a:r>
              <a:rPr lang="fa-IR" sz="2000" dirty="0">
                <a:cs typeface="2  Badr" panose="00000400000000000000" pitchFamily="2" charset="-78"/>
              </a:rPr>
              <a:t>از هم </a:t>
            </a:r>
            <a:r>
              <a:rPr lang="fa-IR" sz="2400" dirty="0">
                <a:cs typeface="2  Badr" panose="00000400000000000000" pitchFamily="2" charset="-78"/>
              </a:rPr>
              <a:t>مستقل</a:t>
            </a:r>
            <a:r>
              <a:rPr lang="fa-IR" sz="2000" dirty="0">
                <a:cs typeface="2  Badr" panose="00000400000000000000" pitchFamily="2" charset="-78"/>
              </a:rPr>
              <a:t> هستند اگر و فقط اگر</a:t>
            </a:r>
            <a:endParaRPr lang="en-US" sz="2000" dirty="0">
              <a:cs typeface="2  Badr" panose="00000400000000000000" pitchFamily="2" charset="-78"/>
            </a:endParaRPr>
          </a:p>
        </p:txBody>
      </p:sp>
      <p:pic>
        <p:nvPicPr>
          <p:cNvPr id="10" name="Picture 9">
            <a:extLst>
              <a:ext uri="{FF2B5EF4-FFF2-40B4-BE49-F238E27FC236}">
                <a16:creationId xmlns:a16="http://schemas.microsoft.com/office/drawing/2014/main" id="{1D82A1C3-591C-AB40-BB3F-EF8520751B21}"/>
              </a:ext>
            </a:extLst>
          </p:cNvPr>
          <p:cNvPicPr>
            <a:picLocks noChangeAspect="1"/>
          </p:cNvPicPr>
          <p:nvPr/>
        </p:nvPicPr>
        <p:blipFill>
          <a:blip r:embed="rId5"/>
          <a:stretch>
            <a:fillRect/>
          </a:stretch>
        </p:blipFill>
        <p:spPr>
          <a:xfrm>
            <a:off x="647040" y="2937560"/>
            <a:ext cx="2573079" cy="890181"/>
          </a:xfrm>
          <a:prstGeom prst="rect">
            <a:avLst/>
          </a:prstGeom>
        </p:spPr>
      </p:pic>
      <p:pic>
        <p:nvPicPr>
          <p:cNvPr id="1026" name="Picture 2" descr="مجموعه ها و احتمال - فضای نمونه و پیشامد - دلتاآموز">
            <a:extLst>
              <a:ext uri="{FF2B5EF4-FFF2-40B4-BE49-F238E27FC236}">
                <a16:creationId xmlns:a16="http://schemas.microsoft.com/office/drawing/2014/main" id="{F24797C1-F6B9-A0B5-FEE3-B35342D668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0097" y="1967803"/>
            <a:ext cx="4309417" cy="180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379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r" rtl="1"/>
            <a:endParaRPr lang="en-US" sz="2400" dirty="0">
              <a:solidFill>
                <a:schemeClr val="tx1"/>
              </a:solidFill>
              <a:cs typeface="2  Badr" panose="00000400000000000000" pitchFamily="2" charset="-78"/>
            </a:endParaRPr>
          </a:p>
        </p:txBody>
      </p:sp>
      <p:sp>
        <p:nvSpPr>
          <p:cNvPr id="7" name="TextBox 6">
            <a:extLst>
              <a:ext uri="{FF2B5EF4-FFF2-40B4-BE49-F238E27FC236}">
                <a16:creationId xmlns:a16="http://schemas.microsoft.com/office/drawing/2014/main" id="{9B42EE29-2F05-0D8B-1B2E-3D38AF0EFE3F}"/>
              </a:ext>
            </a:extLst>
          </p:cNvPr>
          <p:cNvSpPr txBox="1"/>
          <p:nvPr/>
        </p:nvSpPr>
        <p:spPr>
          <a:xfrm>
            <a:off x="1460203" y="752300"/>
            <a:ext cx="9633097" cy="461665"/>
          </a:xfrm>
          <a:prstGeom prst="rect">
            <a:avLst/>
          </a:prstGeom>
          <a:noFill/>
        </p:spPr>
        <p:txBody>
          <a:bodyPr wrap="square" rtlCol="0">
            <a:spAutoFit/>
          </a:bodyPr>
          <a:lstStyle/>
          <a:p>
            <a:pPr algn="r" rtl="1"/>
            <a:r>
              <a:rPr lang="fa-IR" sz="2400" dirty="0">
                <a:cs typeface="2  Badr" panose="00000400000000000000" pitchFamily="2" charset="-78"/>
              </a:rPr>
              <a:t>یک </a:t>
            </a:r>
            <a:r>
              <a:rPr lang="fa-IR" sz="2400" u="sng" dirty="0">
                <a:cs typeface="2  Badr" panose="00000400000000000000" pitchFamily="2" charset="-78"/>
              </a:rPr>
              <a:t>متغیر تصادفی </a:t>
            </a:r>
            <a:r>
              <a:rPr lang="fa-IR" sz="2400" dirty="0">
                <a:cs typeface="2  Badr" panose="00000400000000000000" pitchFamily="2" charset="-78"/>
              </a:rPr>
              <a:t>تابعی است از فضای نمونه به اعداد حقیقی.</a:t>
            </a:r>
          </a:p>
        </p:txBody>
      </p:sp>
      <p:sp>
        <p:nvSpPr>
          <p:cNvPr id="10" name="TextBox 9">
            <a:extLst>
              <a:ext uri="{FF2B5EF4-FFF2-40B4-BE49-F238E27FC236}">
                <a16:creationId xmlns:a16="http://schemas.microsoft.com/office/drawing/2014/main" id="{A9F6F796-BBBB-C053-3041-C3FD158ED9AA}"/>
              </a:ext>
            </a:extLst>
          </p:cNvPr>
          <p:cNvSpPr txBox="1"/>
          <p:nvPr/>
        </p:nvSpPr>
        <p:spPr>
          <a:xfrm>
            <a:off x="7049386" y="1721952"/>
            <a:ext cx="4171505" cy="3108543"/>
          </a:xfrm>
          <a:prstGeom prst="rect">
            <a:avLst/>
          </a:prstGeom>
          <a:noFill/>
        </p:spPr>
        <p:txBody>
          <a:bodyPr wrap="square" rtlCol="0">
            <a:spAutoFit/>
          </a:bodyPr>
          <a:lstStyle/>
          <a:p>
            <a:pPr marL="0" marR="0" lvl="0" indent="0" algn="just" defTabSz="457200" rtl="1" eaLnBrk="1" fontAlgn="auto" latinLnBrk="0" hangingPunct="1">
              <a:lnSpc>
                <a:spcPct val="100000"/>
              </a:lnSpc>
              <a:spcBef>
                <a:spcPts val="0"/>
              </a:spcBef>
              <a:spcAft>
                <a:spcPts val="0"/>
              </a:spcAft>
              <a:buClrTx/>
              <a:buSzTx/>
              <a:buFontTx/>
              <a:buNone/>
              <a:tabLst/>
              <a:defRPr/>
            </a:pPr>
            <a:r>
              <a:rPr kumimoji="0" lang="fa-IR" sz="2800" b="1" i="0" u="none" strike="noStrike" kern="1200" cap="none" spc="0" normalizeH="0" baseline="0" noProof="0" dirty="0">
                <a:ln>
                  <a:noFill/>
                </a:ln>
                <a:solidFill>
                  <a:srgbClr val="FF0000"/>
                </a:solidFill>
                <a:effectLst/>
                <a:uLnTx/>
                <a:uFillTx/>
                <a:latin typeface="Impact" panose="020B0806030902050204"/>
                <a:ea typeface="+mn-ea"/>
                <a:cs typeface="2  Badr" panose="00000400000000000000" pitchFamily="2" charset="-78"/>
              </a:rPr>
              <a:t>توزیع احتمال </a:t>
            </a:r>
            <a:r>
              <a:rPr kumimoji="0" lang="fa-IR" sz="2400" b="0" i="0" u="none" strike="noStrike" kern="1200" cap="none" spc="0" normalizeH="0" baseline="0" noProof="0" dirty="0">
                <a:ln>
                  <a:noFill/>
                </a:ln>
                <a:solidFill>
                  <a:prstClr val="black"/>
                </a:solidFill>
                <a:effectLst/>
                <a:uLnTx/>
                <a:uFillTx/>
                <a:latin typeface="Impact" panose="020B0806030902050204"/>
                <a:ea typeface="+mn-ea"/>
                <a:cs typeface="2  Badr" panose="00000400000000000000" pitchFamily="2" charset="-78"/>
              </a:rPr>
              <a:t>بیانگر احتمال هر یک از مقادیر متغیر تصادفی (در مورد متغیر گسسته) یا احتمال قرار گرفتن متغیر در یک بازه مشخص (در مورد متغیر تصادفی پیوسته) میباشد. برخی از توزیع های احتمال گسسته شامل توزیع </a:t>
            </a:r>
            <a:r>
              <a:rPr kumimoji="0" lang="fa-IR" sz="2400" b="0" i="0" u="none" strike="noStrike" kern="1200" cap="none" spc="0" normalizeH="0" baseline="0" noProof="0" dirty="0">
                <a:ln>
                  <a:noFill/>
                </a:ln>
                <a:solidFill>
                  <a:srgbClr val="FF0000"/>
                </a:solidFill>
                <a:effectLst/>
                <a:uLnTx/>
                <a:uFillTx/>
                <a:latin typeface="Impact" panose="020B0806030902050204"/>
                <a:ea typeface="+mn-ea"/>
                <a:cs typeface="2  Badr" panose="00000400000000000000" pitchFamily="2" charset="-78"/>
              </a:rPr>
              <a:t>دوجمله ای </a:t>
            </a:r>
            <a:r>
              <a:rPr kumimoji="0" lang="fa-IR" sz="2400" b="0" i="0" u="none" strike="noStrike" kern="1200" cap="none" spc="0" normalizeH="0" baseline="0" noProof="0" dirty="0">
                <a:ln>
                  <a:noFill/>
                </a:ln>
                <a:solidFill>
                  <a:prstClr val="black"/>
                </a:solidFill>
                <a:effectLst/>
                <a:uLnTx/>
                <a:uFillTx/>
                <a:latin typeface="Impact" panose="020B0806030902050204"/>
                <a:ea typeface="+mn-ea"/>
                <a:cs typeface="2  Badr" panose="00000400000000000000" pitchFamily="2" charset="-78"/>
              </a:rPr>
              <a:t>و </a:t>
            </a:r>
            <a:r>
              <a:rPr kumimoji="0" lang="fa-IR" sz="2400" b="0" i="0" u="none" strike="noStrike" kern="1200" cap="none" spc="0" normalizeH="0" baseline="0" noProof="0" dirty="0">
                <a:ln>
                  <a:noFill/>
                </a:ln>
                <a:solidFill>
                  <a:srgbClr val="FF0000"/>
                </a:solidFill>
                <a:effectLst/>
                <a:uLnTx/>
                <a:uFillTx/>
                <a:latin typeface="Impact" panose="020B0806030902050204"/>
                <a:ea typeface="+mn-ea"/>
                <a:cs typeface="2  Badr" panose="00000400000000000000" pitchFamily="2" charset="-78"/>
              </a:rPr>
              <a:t>برنولی</a:t>
            </a:r>
            <a:r>
              <a:rPr kumimoji="0" lang="fa-IR" sz="2400" b="0" i="0" u="none" strike="noStrike" kern="1200" cap="none" spc="0" normalizeH="0" baseline="0" noProof="0" dirty="0">
                <a:ln>
                  <a:noFill/>
                </a:ln>
                <a:solidFill>
                  <a:prstClr val="black"/>
                </a:solidFill>
                <a:effectLst/>
                <a:uLnTx/>
                <a:uFillTx/>
                <a:latin typeface="Impact" panose="020B0806030902050204"/>
                <a:ea typeface="+mn-ea"/>
                <a:cs typeface="2  Badr" panose="00000400000000000000" pitchFamily="2" charset="-78"/>
              </a:rPr>
              <a:t> و برخی از توزیع های احتمال پیوسته شامل </a:t>
            </a:r>
            <a:r>
              <a:rPr kumimoji="0" lang="fa-IR" sz="2400" b="0" i="0" u="none" strike="noStrike" kern="1200" cap="none" spc="0" normalizeH="0" baseline="0" noProof="0" dirty="0">
                <a:ln>
                  <a:noFill/>
                </a:ln>
                <a:solidFill>
                  <a:schemeClr val="accent1">
                    <a:lumMod val="75000"/>
                  </a:schemeClr>
                </a:solidFill>
                <a:effectLst/>
                <a:uLnTx/>
                <a:uFillTx/>
                <a:latin typeface="Impact" panose="020B0806030902050204"/>
                <a:ea typeface="+mn-ea"/>
                <a:cs typeface="2  Badr" panose="00000400000000000000" pitchFamily="2" charset="-78"/>
              </a:rPr>
              <a:t>نرمال استاندارد </a:t>
            </a:r>
            <a:r>
              <a:rPr kumimoji="0" lang="fa-IR" sz="2400" b="0" i="0" u="none" strike="noStrike" kern="1200" cap="none" spc="0" normalizeH="0" baseline="0" noProof="0" dirty="0">
                <a:ln>
                  <a:noFill/>
                </a:ln>
                <a:solidFill>
                  <a:prstClr val="black"/>
                </a:solidFill>
                <a:effectLst/>
                <a:uLnTx/>
                <a:uFillTx/>
                <a:latin typeface="Impact" panose="020B0806030902050204"/>
                <a:ea typeface="+mn-ea"/>
                <a:cs typeface="2  Badr" panose="00000400000000000000" pitchFamily="2" charset="-78"/>
              </a:rPr>
              <a:t>و </a:t>
            </a:r>
            <a:r>
              <a:rPr kumimoji="0" lang="fa-IR" sz="2400" b="0" i="0" u="none" strike="noStrike" kern="1200" cap="none" spc="0" normalizeH="0" baseline="0" noProof="0" dirty="0">
                <a:ln>
                  <a:noFill/>
                </a:ln>
                <a:solidFill>
                  <a:schemeClr val="accent1">
                    <a:lumMod val="75000"/>
                  </a:schemeClr>
                </a:solidFill>
                <a:effectLst/>
                <a:uLnTx/>
                <a:uFillTx/>
                <a:latin typeface="Impact" panose="020B0806030902050204"/>
                <a:ea typeface="+mn-ea"/>
                <a:cs typeface="2  Badr" panose="00000400000000000000" pitchFamily="2" charset="-78"/>
              </a:rPr>
              <a:t>نمایی</a:t>
            </a:r>
            <a:r>
              <a:rPr kumimoji="0" lang="fa-IR" sz="2400" b="0" i="0" u="none" strike="noStrike" kern="1200" cap="none" spc="0" normalizeH="0" baseline="0" noProof="0" dirty="0">
                <a:ln>
                  <a:noFill/>
                </a:ln>
                <a:solidFill>
                  <a:prstClr val="black"/>
                </a:solidFill>
                <a:effectLst/>
                <a:uLnTx/>
                <a:uFillTx/>
                <a:latin typeface="Impact" panose="020B0806030902050204"/>
                <a:ea typeface="+mn-ea"/>
                <a:cs typeface="2  Badr" panose="00000400000000000000" pitchFamily="2" charset="-78"/>
              </a:rPr>
              <a:t> هستند. </a:t>
            </a:r>
            <a:endParaRPr kumimoji="0" lang="en-US" sz="2400" b="0" i="0" u="none" strike="noStrike" kern="1200" cap="none" spc="0" normalizeH="0" baseline="0" noProof="0" dirty="0">
              <a:ln>
                <a:noFill/>
              </a:ln>
              <a:solidFill>
                <a:prstClr val="black"/>
              </a:solidFill>
              <a:effectLst/>
              <a:uLnTx/>
              <a:uFillTx/>
              <a:latin typeface="Impact" panose="020B0806030902050204"/>
              <a:ea typeface="+mn-ea"/>
              <a:cs typeface="2  Badr" panose="00000400000000000000" pitchFamily="2" charset="-78"/>
            </a:endParaRPr>
          </a:p>
        </p:txBody>
      </p:sp>
      <p:pic>
        <p:nvPicPr>
          <p:cNvPr id="13" name="Picture 12">
            <a:extLst>
              <a:ext uri="{FF2B5EF4-FFF2-40B4-BE49-F238E27FC236}">
                <a16:creationId xmlns:a16="http://schemas.microsoft.com/office/drawing/2014/main" id="{548A3799-9A7C-7D26-12C3-E20D3C34CAD6}"/>
              </a:ext>
            </a:extLst>
          </p:cNvPr>
          <p:cNvPicPr>
            <a:picLocks noChangeAspect="1"/>
          </p:cNvPicPr>
          <p:nvPr/>
        </p:nvPicPr>
        <p:blipFill>
          <a:blip r:embed="rId2"/>
          <a:stretch>
            <a:fillRect/>
          </a:stretch>
        </p:blipFill>
        <p:spPr>
          <a:xfrm>
            <a:off x="312707" y="255180"/>
            <a:ext cx="4004385" cy="3827721"/>
          </a:xfrm>
          <a:prstGeom prst="rect">
            <a:avLst/>
          </a:prstGeom>
        </p:spPr>
      </p:pic>
      <p:pic>
        <p:nvPicPr>
          <p:cNvPr id="15" name="Picture 14">
            <a:extLst>
              <a:ext uri="{FF2B5EF4-FFF2-40B4-BE49-F238E27FC236}">
                <a16:creationId xmlns:a16="http://schemas.microsoft.com/office/drawing/2014/main" id="{F59606ED-86D2-AE3E-DFDF-B0CA959104D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414865" y="2716618"/>
            <a:ext cx="2492408" cy="2430380"/>
          </a:xfrm>
          <a:prstGeom prst="rect">
            <a:avLst/>
          </a:prstGeom>
        </p:spPr>
      </p:pic>
    </p:spTree>
    <p:extLst>
      <p:ext uri="{BB962C8B-B14F-4D97-AF65-F5344CB8AC3E}">
        <p14:creationId xmlns:p14="http://schemas.microsoft.com/office/powerpoint/2010/main" val="1522837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448A275-59F5-0991-AFE5-0A2B9A8A333A}"/>
              </a:ext>
            </a:extLst>
          </p:cNvPr>
          <p:cNvSpPr txBox="1"/>
          <p:nvPr/>
        </p:nvSpPr>
        <p:spPr>
          <a:xfrm>
            <a:off x="848832" y="639933"/>
            <a:ext cx="9923721" cy="1938992"/>
          </a:xfrm>
          <a:prstGeom prst="rect">
            <a:avLst/>
          </a:prstGeom>
          <a:noFill/>
        </p:spPr>
        <p:txBody>
          <a:bodyPr wrap="square" rtlCol="0">
            <a:spAutoFit/>
          </a:bodyPr>
          <a:lstStyle/>
          <a:p>
            <a:pPr algn="just" rtl="1"/>
            <a:r>
              <a:rPr lang="fa-IR" sz="2400" b="1" u="sng" dirty="0">
                <a:solidFill>
                  <a:srgbClr val="FF0000"/>
                </a:solidFill>
                <a:latin typeface="Impact" panose="020B0806030902050204"/>
                <a:cs typeface="2  Badr" panose="00000400000000000000" pitchFamily="2" charset="-78"/>
              </a:rPr>
              <a:t>توزیع دو جمله ای </a:t>
            </a:r>
            <a:r>
              <a:rPr lang="fa-IR" sz="2400" dirty="0">
                <a:solidFill>
                  <a:prstClr val="black"/>
                </a:solidFill>
                <a:latin typeface="Impact" panose="020B0806030902050204"/>
                <a:cs typeface="2  Badr" panose="00000400000000000000" pitchFamily="2" charset="-78"/>
              </a:rPr>
              <a:t>: متغیر تصادفی دو جمله‌ای، نوعی متغیر تصادفی گسسته است که تعداد موفقیت‌ها را در یک تعداد ثابت آزمایش تصادفی به‌دست می‌دهد، با این شرایط که هر آزمایش </a:t>
            </a:r>
            <a:r>
              <a:rPr lang="fa-IR" sz="2400" dirty="0">
                <a:solidFill>
                  <a:schemeClr val="accent1">
                    <a:lumMod val="75000"/>
                  </a:schemeClr>
                </a:solidFill>
                <a:latin typeface="Impact" panose="020B0806030902050204"/>
                <a:cs typeface="2  Badr" panose="00000400000000000000" pitchFamily="2" charset="-78"/>
              </a:rPr>
              <a:t>فقط دو نتیجه </a:t>
            </a:r>
            <a:r>
              <a:rPr lang="fa-IR" sz="2400" dirty="0">
                <a:solidFill>
                  <a:prstClr val="black"/>
                </a:solidFill>
                <a:latin typeface="Impact" panose="020B0806030902050204"/>
                <a:cs typeface="2  Badr" panose="00000400000000000000" pitchFamily="2" charset="-78"/>
              </a:rPr>
              <a:t>ممکن دارد و احتمال موفقیت نیز </a:t>
            </a:r>
            <a:r>
              <a:rPr lang="fa-IR" sz="2400" dirty="0">
                <a:solidFill>
                  <a:schemeClr val="accent1">
                    <a:lumMod val="75000"/>
                  </a:schemeClr>
                </a:solidFill>
                <a:latin typeface="Impact" panose="020B0806030902050204"/>
                <a:cs typeface="2  Badr" panose="00000400000000000000" pitchFamily="2" charset="-78"/>
              </a:rPr>
              <a:t>ثابت</a:t>
            </a:r>
            <a:r>
              <a:rPr lang="fa-IR" sz="2400" dirty="0">
                <a:solidFill>
                  <a:prstClr val="black"/>
                </a:solidFill>
                <a:latin typeface="Impact" panose="020B0806030902050204"/>
                <a:cs typeface="2  Badr" panose="00000400000000000000" pitchFamily="2" charset="-78"/>
              </a:rPr>
              <a:t> است. متغیرهای تصادفی که در مثال پرتاب سکه انتخاب کردیم، نمونه‌ای از متغیرهای تصادفی دو‌جمله‌ای هستند. این توزیع توصیف کننده تعداد دفعات موفقیت در </a:t>
            </a:r>
            <a:r>
              <a:rPr lang="en-US" sz="2400" dirty="0">
                <a:solidFill>
                  <a:prstClr val="black"/>
                </a:solidFill>
                <a:latin typeface="Bodoni MT" panose="02070603080606020203" pitchFamily="18" charset="0"/>
                <a:ea typeface="GulimChe" panose="020B0609000101010101" pitchFamily="49" charset="-127"/>
                <a:cs typeface="2  Badr" panose="00000400000000000000" pitchFamily="2" charset="-78"/>
              </a:rPr>
              <a:t>n</a:t>
            </a:r>
            <a:r>
              <a:rPr lang="fa-IR" sz="2400" dirty="0">
                <a:solidFill>
                  <a:prstClr val="black"/>
                </a:solidFill>
                <a:latin typeface="Impact" panose="020B0806030902050204"/>
                <a:cs typeface="2  Badr" panose="00000400000000000000" pitchFamily="2" charset="-78"/>
              </a:rPr>
              <a:t>  تلاش است و احتمال موفقیت در آن با </a:t>
            </a:r>
            <a:r>
              <a:rPr lang="en-US" sz="2400" dirty="0">
                <a:solidFill>
                  <a:prstClr val="black"/>
                </a:solidFill>
                <a:latin typeface="Impact" panose="020B0806030902050204"/>
                <a:cs typeface="2  Badr" panose="00000400000000000000" pitchFamily="2" charset="-78"/>
              </a:rPr>
              <a:t>  </a:t>
            </a:r>
            <a:r>
              <a:rPr lang="en-US" sz="2400" dirty="0">
                <a:solidFill>
                  <a:prstClr val="black"/>
                </a:solidFill>
                <a:latin typeface="Bodoni MT" panose="02070603080606020203" pitchFamily="18" charset="0"/>
                <a:ea typeface="Gulim" panose="020B0600000101010101" pitchFamily="34" charset="-127"/>
                <a:cs typeface="2  Badr" panose="00000400000000000000" pitchFamily="2" charset="-78"/>
              </a:rPr>
              <a:t>p</a:t>
            </a:r>
            <a:r>
              <a:rPr lang="en-US" sz="2400" dirty="0">
                <a:solidFill>
                  <a:prstClr val="black"/>
                </a:solidFill>
                <a:latin typeface="Impact" panose="020B0806030902050204"/>
                <a:cs typeface="2  Badr" panose="00000400000000000000" pitchFamily="2" charset="-78"/>
              </a:rPr>
              <a:t> </a:t>
            </a:r>
            <a:r>
              <a:rPr lang="fa-IR" sz="2400" dirty="0">
                <a:solidFill>
                  <a:prstClr val="black"/>
                </a:solidFill>
                <a:latin typeface="Impact" panose="020B0806030902050204"/>
                <a:cs typeface="2  Badr" panose="00000400000000000000" pitchFamily="2" charset="-78"/>
              </a:rPr>
              <a:t>نمایش داده می‌شود.</a:t>
            </a:r>
            <a:r>
              <a:rPr lang="en-US" sz="2400" dirty="0">
                <a:solidFill>
                  <a:prstClr val="black"/>
                </a:solidFill>
                <a:latin typeface="Impact" panose="020B0806030902050204"/>
                <a:cs typeface="2  Badr" panose="00000400000000000000" pitchFamily="2" charset="-78"/>
              </a:rPr>
              <a:t> </a:t>
            </a:r>
            <a:r>
              <a:rPr lang="fa-IR" sz="2400" dirty="0">
                <a:solidFill>
                  <a:srgbClr val="FF0000"/>
                </a:solidFill>
                <a:latin typeface="Impact" panose="020B0806030902050204"/>
                <a:cs typeface="2  Badr" panose="00000400000000000000" pitchFamily="2" charset="-78"/>
              </a:rPr>
              <a:t>تابع جرم احتمال </a:t>
            </a:r>
            <a:r>
              <a:rPr lang="fa-IR" sz="2400" dirty="0">
                <a:solidFill>
                  <a:prstClr val="black"/>
                </a:solidFill>
                <a:latin typeface="Impact" panose="020B0806030902050204"/>
                <a:cs typeface="2  Badr" panose="00000400000000000000" pitchFamily="2" charset="-78"/>
              </a:rPr>
              <a:t>برای توزیع احتمال دو‌جمله‌ای دارای فرمول زیر است:</a:t>
            </a:r>
            <a:endParaRPr lang="en-US" sz="2400" dirty="0">
              <a:solidFill>
                <a:prstClr val="black"/>
              </a:solidFill>
              <a:latin typeface="Impact" panose="020B0806030902050204"/>
              <a:cs typeface="2  Badr" panose="00000400000000000000" pitchFamily="2" charset="-78"/>
            </a:endParaRPr>
          </a:p>
        </p:txBody>
      </p:sp>
      <p:pic>
        <p:nvPicPr>
          <p:cNvPr id="5" name="Picture 4">
            <a:extLst>
              <a:ext uri="{FF2B5EF4-FFF2-40B4-BE49-F238E27FC236}">
                <a16:creationId xmlns:a16="http://schemas.microsoft.com/office/drawing/2014/main" id="{DBAA67AF-1FED-8275-A65A-208F2933E71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36888" y="3218858"/>
            <a:ext cx="5715798" cy="981212"/>
          </a:xfrm>
          <a:prstGeom prst="rect">
            <a:avLst/>
          </a:prstGeom>
        </p:spPr>
      </p:pic>
      <p:sp>
        <p:nvSpPr>
          <p:cNvPr id="6" name="TextBox 5">
            <a:extLst>
              <a:ext uri="{FF2B5EF4-FFF2-40B4-BE49-F238E27FC236}">
                <a16:creationId xmlns:a16="http://schemas.microsoft.com/office/drawing/2014/main" id="{767A0A22-1CC5-A659-0376-277A8E907EEA}"/>
              </a:ext>
            </a:extLst>
          </p:cNvPr>
          <p:cNvSpPr txBox="1"/>
          <p:nvPr/>
        </p:nvSpPr>
        <p:spPr>
          <a:xfrm>
            <a:off x="818704" y="3544415"/>
            <a:ext cx="1105786" cy="461665"/>
          </a:xfrm>
          <a:prstGeom prst="rect">
            <a:avLst/>
          </a:prstGeom>
          <a:noFill/>
        </p:spPr>
        <p:txBody>
          <a:bodyPr wrap="square" rtlCol="0">
            <a:spAutoFit/>
          </a:bodyPr>
          <a:lstStyle/>
          <a:p>
            <a:r>
              <a:rPr lang="en-US" sz="2400" dirty="0">
                <a:latin typeface="Lucida Calligraphy" panose="03010101010101010101" pitchFamily="66" charset="0"/>
                <a:ea typeface="Noto Serif" panose="02020600060500020200" pitchFamily="18" charset="0"/>
                <a:cs typeface="Noto Serif" panose="02020600060500020200" pitchFamily="18" charset="0"/>
              </a:rPr>
              <a:t>f(k) = </a:t>
            </a:r>
          </a:p>
        </p:txBody>
      </p:sp>
      <p:pic>
        <p:nvPicPr>
          <p:cNvPr id="7" name="Picture 6">
            <a:extLst>
              <a:ext uri="{FF2B5EF4-FFF2-40B4-BE49-F238E27FC236}">
                <a16:creationId xmlns:a16="http://schemas.microsoft.com/office/drawing/2014/main" id="{787075A3-8E3C-D743-1C58-287C6B241FC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694423" y="2704343"/>
            <a:ext cx="2801683" cy="2667689"/>
          </a:xfrm>
          <a:prstGeom prst="rect">
            <a:avLst/>
          </a:prstGeom>
        </p:spPr>
      </p:pic>
    </p:spTree>
    <p:extLst>
      <p:ext uri="{BB962C8B-B14F-4D97-AF65-F5344CB8AC3E}">
        <p14:creationId xmlns:p14="http://schemas.microsoft.com/office/powerpoint/2010/main" val="2874034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E6D2B896-6B95-FD31-457A-65EABA3BFF9A}"/>
              </a:ext>
            </a:extLst>
          </p:cNvPr>
          <p:cNvSpPr txBox="1"/>
          <p:nvPr/>
        </p:nvSpPr>
        <p:spPr>
          <a:xfrm>
            <a:off x="1088065" y="677980"/>
            <a:ext cx="9633097" cy="1200329"/>
          </a:xfrm>
          <a:prstGeom prst="rect">
            <a:avLst/>
          </a:prstGeom>
          <a:noFill/>
        </p:spPr>
        <p:txBody>
          <a:bodyPr wrap="square" rtlCol="0">
            <a:spAutoFit/>
          </a:bodyPr>
          <a:lstStyle/>
          <a:p>
            <a:pPr algn="just" rtl="1"/>
            <a:r>
              <a:rPr lang="fa-IR" sz="2400" dirty="0">
                <a:solidFill>
                  <a:srgbClr val="FF0000"/>
                </a:solidFill>
                <a:cs typeface="2  Badr" panose="00000400000000000000" pitchFamily="2" charset="-78"/>
              </a:rPr>
              <a:t>تابعِ</a:t>
            </a:r>
            <a:r>
              <a:rPr lang="fa-IR" sz="2400" dirty="0">
                <a:cs typeface="2  Badr" panose="00000400000000000000" pitchFamily="2" charset="-78"/>
              </a:rPr>
              <a:t> </a:t>
            </a:r>
            <a:r>
              <a:rPr lang="fa-IR" sz="2400" dirty="0">
                <a:solidFill>
                  <a:srgbClr val="FF0000"/>
                </a:solidFill>
                <a:cs typeface="2  Badr" panose="00000400000000000000" pitchFamily="2" charset="-78"/>
              </a:rPr>
              <a:t>چگالیِ احتمالِ </a:t>
            </a:r>
            <a:r>
              <a:rPr lang="fa-IR" sz="2400" dirty="0">
                <a:cs typeface="2  Badr" panose="00000400000000000000" pitchFamily="2" charset="-78"/>
              </a:rPr>
              <a:t>یک متغیر تصادفی</a:t>
            </a:r>
            <a:r>
              <a:rPr lang="fa-IR" sz="2400" dirty="0">
                <a:solidFill>
                  <a:srgbClr val="FF0000"/>
                </a:solidFill>
                <a:cs typeface="2  Badr" panose="00000400000000000000" pitchFamily="2" charset="-78"/>
              </a:rPr>
              <a:t> پیوسته </a:t>
            </a:r>
            <a:r>
              <a:rPr lang="fa-IR" sz="2400" dirty="0">
                <a:cs typeface="2  Badr" panose="00000400000000000000" pitchFamily="2" charset="-78"/>
              </a:rPr>
              <a:t>به تابعی گفته می‌شود که انتگرال آن در هر بازه معین، برابر با احتمال قرار داشتن متغیر تصادفی در آن بازه است. نابراین، احتمال این‌که یک متغیر تصادفی پیوسته، یک مقدار معیّن اختیار کند، صفر است.</a:t>
            </a:r>
          </a:p>
        </p:txBody>
      </p:sp>
      <p:pic>
        <p:nvPicPr>
          <p:cNvPr id="5" name="Picture 4">
            <a:extLst>
              <a:ext uri="{FF2B5EF4-FFF2-40B4-BE49-F238E27FC236}">
                <a16:creationId xmlns:a16="http://schemas.microsoft.com/office/drawing/2014/main" id="{DCF592B9-D75A-8926-5CA9-98A518CE13FE}"/>
              </a:ext>
            </a:extLst>
          </p:cNvPr>
          <p:cNvPicPr>
            <a:picLocks noChangeAspect="1"/>
          </p:cNvPicPr>
          <p:nvPr/>
        </p:nvPicPr>
        <p:blipFill>
          <a:blip r:embed="rId2"/>
          <a:stretch>
            <a:fillRect/>
          </a:stretch>
        </p:blipFill>
        <p:spPr>
          <a:xfrm>
            <a:off x="4072270" y="2110587"/>
            <a:ext cx="4287156" cy="1202987"/>
          </a:xfrm>
          <a:prstGeom prst="rect">
            <a:avLst/>
          </a:prstGeom>
        </p:spPr>
      </p:pic>
      <p:cxnSp>
        <p:nvCxnSpPr>
          <p:cNvPr id="7" name="Straight Arrow Connector 6">
            <a:extLst>
              <a:ext uri="{FF2B5EF4-FFF2-40B4-BE49-F238E27FC236}">
                <a16:creationId xmlns:a16="http://schemas.microsoft.com/office/drawing/2014/main" id="{883EC0F3-FDFA-397E-3A7B-0D10204FD35C}"/>
              </a:ext>
            </a:extLst>
          </p:cNvPr>
          <p:cNvCxnSpPr/>
          <p:nvPr/>
        </p:nvCxnSpPr>
        <p:spPr>
          <a:xfrm flipV="1">
            <a:off x="7421526" y="3094074"/>
            <a:ext cx="0" cy="8931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86674E-A718-E27D-2995-262E1F6AE9D2}"/>
              </a:ext>
            </a:extLst>
          </p:cNvPr>
          <p:cNvSpPr txBox="1"/>
          <p:nvPr/>
        </p:nvSpPr>
        <p:spPr>
          <a:xfrm>
            <a:off x="6659525" y="4297061"/>
            <a:ext cx="1984744" cy="461665"/>
          </a:xfrm>
          <a:prstGeom prst="rect">
            <a:avLst/>
          </a:prstGeom>
          <a:noFill/>
        </p:spPr>
        <p:txBody>
          <a:bodyPr wrap="square" rtlCol="0">
            <a:spAutoFit/>
          </a:bodyPr>
          <a:lstStyle/>
          <a:p>
            <a:r>
              <a:rPr lang="fa-IR" sz="2400" dirty="0">
                <a:cs typeface="2  Badr" panose="00000400000000000000" pitchFamily="2" charset="-78"/>
              </a:rPr>
              <a:t>تابع چگالی احتمال</a:t>
            </a:r>
            <a:endParaRPr lang="en-US" sz="2400" dirty="0">
              <a:cs typeface="2  Badr" panose="00000400000000000000" pitchFamily="2" charset="-78"/>
            </a:endParaRPr>
          </a:p>
        </p:txBody>
      </p:sp>
    </p:spTree>
    <p:extLst>
      <p:ext uri="{BB962C8B-B14F-4D97-AF65-F5344CB8AC3E}">
        <p14:creationId xmlns:p14="http://schemas.microsoft.com/office/powerpoint/2010/main" val="328805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801B55C6-24B0-4C18-6747-09D19B3E14B9}"/>
              </a:ext>
            </a:extLst>
          </p:cNvPr>
          <p:cNvSpPr txBox="1"/>
          <p:nvPr/>
        </p:nvSpPr>
        <p:spPr>
          <a:xfrm>
            <a:off x="721242" y="714361"/>
            <a:ext cx="9923721" cy="1569660"/>
          </a:xfrm>
          <a:prstGeom prst="rect">
            <a:avLst/>
          </a:prstGeom>
          <a:noFill/>
        </p:spPr>
        <p:txBody>
          <a:bodyPr wrap="square" rtlCol="0">
            <a:spAutoFit/>
          </a:bodyPr>
          <a:lstStyle/>
          <a:p>
            <a:pPr algn="just" rtl="1"/>
            <a:r>
              <a:rPr lang="fa-IR" sz="2400" b="1" u="sng" dirty="0">
                <a:solidFill>
                  <a:srgbClr val="FF0000"/>
                </a:solidFill>
                <a:latin typeface="Impact" panose="020B0806030902050204"/>
                <a:cs typeface="2  Badr" panose="00000400000000000000" pitchFamily="2" charset="-78"/>
              </a:rPr>
              <a:t>توزیع نرمال استاندارد :</a:t>
            </a:r>
          </a:p>
          <a:p>
            <a:pPr algn="just" rtl="1"/>
            <a:r>
              <a:rPr lang="fa-IR" sz="2400" dirty="0">
                <a:cs typeface="2  Badr" panose="00000400000000000000" pitchFamily="2" charset="-78"/>
              </a:rPr>
              <a:t>توزیع نرمال (گاوسی)، یک توزیع پیوسته است که در آن مقادیر متغیر تصادفی به‌صورت متقارن حول یک مقدار میانگین توزیع می‌شوند. اگر میانگین توزیع صفر و انحراف معیار آن 1 باشد آنگاه این توزیع را توزیع نرمال استاندارد گوییم.</a:t>
            </a:r>
            <a:endParaRPr lang="en-US" sz="2400" dirty="0">
              <a:cs typeface="2  Badr" panose="00000400000000000000" pitchFamily="2" charset="-78"/>
            </a:endParaRPr>
          </a:p>
        </p:txBody>
      </p:sp>
      <p:pic>
        <p:nvPicPr>
          <p:cNvPr id="6" name="Picture 5">
            <a:extLst>
              <a:ext uri="{FF2B5EF4-FFF2-40B4-BE49-F238E27FC236}">
                <a16:creationId xmlns:a16="http://schemas.microsoft.com/office/drawing/2014/main" id="{D2CF4824-5B5D-E11C-A781-BF1F2CB0B002}"/>
              </a:ext>
            </a:extLst>
          </p:cNvPr>
          <p:cNvPicPr>
            <a:picLocks noChangeAspect="1"/>
          </p:cNvPicPr>
          <p:nvPr/>
        </p:nvPicPr>
        <p:blipFill rotWithShape="1">
          <a:blip r:embed="rId2"/>
          <a:srcRect r="30260"/>
          <a:stretch/>
        </p:blipFill>
        <p:spPr>
          <a:xfrm>
            <a:off x="650184" y="2998382"/>
            <a:ext cx="4018791" cy="1050180"/>
          </a:xfrm>
          <a:prstGeom prst="rect">
            <a:avLst/>
          </a:prstGeom>
        </p:spPr>
      </p:pic>
      <p:pic>
        <p:nvPicPr>
          <p:cNvPr id="8" name="Picture 7">
            <a:extLst>
              <a:ext uri="{FF2B5EF4-FFF2-40B4-BE49-F238E27FC236}">
                <a16:creationId xmlns:a16="http://schemas.microsoft.com/office/drawing/2014/main" id="{AC13558D-0AEC-FE5A-24C2-D2521CFA7162}"/>
              </a:ext>
            </a:extLst>
          </p:cNvPr>
          <p:cNvPicPr>
            <a:picLocks noChangeAspect="1"/>
          </p:cNvPicPr>
          <p:nvPr/>
        </p:nvPicPr>
        <p:blipFill>
          <a:blip r:embed="rId3"/>
          <a:stretch>
            <a:fillRect/>
          </a:stretch>
        </p:blipFill>
        <p:spPr>
          <a:xfrm>
            <a:off x="5090487" y="2284021"/>
            <a:ext cx="6109386" cy="3063941"/>
          </a:xfrm>
          <a:prstGeom prst="rect">
            <a:avLst/>
          </a:prstGeom>
        </p:spPr>
      </p:pic>
    </p:spTree>
    <p:extLst>
      <p:ext uri="{BB962C8B-B14F-4D97-AF65-F5344CB8AC3E}">
        <p14:creationId xmlns:p14="http://schemas.microsoft.com/office/powerpoint/2010/main" val="361051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77CFB434-0E40-2FCD-313D-556BF97F80BA}"/>
              </a:ext>
            </a:extLst>
          </p:cNvPr>
          <p:cNvSpPr txBox="1"/>
          <p:nvPr/>
        </p:nvSpPr>
        <p:spPr>
          <a:xfrm>
            <a:off x="3848986" y="329609"/>
            <a:ext cx="6220046" cy="1323439"/>
          </a:xfrm>
          <a:prstGeom prst="rect">
            <a:avLst/>
          </a:prstGeom>
          <a:noFill/>
        </p:spPr>
        <p:txBody>
          <a:bodyPr wrap="square" rtlCol="0">
            <a:spAutoFit/>
          </a:bodyPr>
          <a:lstStyle/>
          <a:p>
            <a:pPr algn="l"/>
            <a:r>
              <a:rPr lang="fa-IR" sz="3200" b="1" dirty="0">
                <a:solidFill>
                  <a:srgbClr val="FF0000"/>
                </a:solidFill>
                <a:cs typeface="2  Badr" panose="00000400000000000000" pitchFamily="2" charset="-78"/>
              </a:rPr>
              <a:t>میانگین، واریانس و کوواریانس</a:t>
            </a:r>
          </a:p>
          <a:p>
            <a:br>
              <a:rPr lang="fa-IR" sz="2400" dirty="0">
                <a:cs typeface="2  Badr" panose="00000400000000000000" pitchFamily="2" charset="-78"/>
              </a:rPr>
            </a:br>
            <a:endParaRPr lang="en-US" sz="2400" dirty="0">
              <a:cs typeface="2  Badr" panose="00000400000000000000" pitchFamily="2" charset="-78"/>
            </a:endParaRPr>
          </a:p>
        </p:txBody>
      </p:sp>
      <p:sp>
        <p:nvSpPr>
          <p:cNvPr id="4" name="TextBox 3">
            <a:extLst>
              <a:ext uri="{FF2B5EF4-FFF2-40B4-BE49-F238E27FC236}">
                <a16:creationId xmlns:a16="http://schemas.microsoft.com/office/drawing/2014/main" id="{212566A6-1BD2-8698-B57E-5D937942EF00}"/>
              </a:ext>
            </a:extLst>
          </p:cNvPr>
          <p:cNvSpPr txBox="1"/>
          <p:nvPr/>
        </p:nvSpPr>
        <p:spPr>
          <a:xfrm>
            <a:off x="696432" y="1006717"/>
            <a:ext cx="10228521" cy="1661993"/>
          </a:xfrm>
          <a:prstGeom prst="rect">
            <a:avLst/>
          </a:prstGeom>
          <a:noFill/>
        </p:spPr>
        <p:txBody>
          <a:bodyPr wrap="square" rtlCol="0">
            <a:spAutoFit/>
          </a:bodyPr>
          <a:lstStyle/>
          <a:p>
            <a:pPr algn="r"/>
            <a:r>
              <a:rPr lang="fa-IR" sz="2400" b="0" i="0" dirty="0">
                <a:solidFill>
                  <a:srgbClr val="202122"/>
                </a:solidFill>
                <a:effectLst/>
                <a:highlight>
                  <a:srgbClr val="FFFFFF"/>
                </a:highlight>
                <a:latin typeface="system-ui"/>
                <a:cs typeface="2  Badr" panose="00000400000000000000" pitchFamily="2" charset="-78"/>
              </a:rPr>
              <a:t>در مطالعه توزیع یک </a:t>
            </a:r>
            <a:r>
              <a:rPr lang="fa-IR" sz="2400" b="0" i="0" u="none" strike="noStrike" dirty="0">
                <a:effectLst/>
                <a:highlight>
                  <a:srgbClr val="FFFFFF"/>
                </a:highlight>
                <a:latin typeface="system-ui"/>
                <a:cs typeface="2  Badr" panose="00000400000000000000" pitchFamily="2" charset="-78"/>
              </a:rPr>
              <a:t>جامعه آماری</a:t>
            </a:r>
            <a:r>
              <a:rPr lang="fa-IR" sz="2400" b="0" i="0" dirty="0">
                <a:solidFill>
                  <a:srgbClr val="202122"/>
                </a:solidFill>
                <a:effectLst/>
                <a:highlight>
                  <a:srgbClr val="FFFFFF"/>
                </a:highlight>
                <a:latin typeface="system-ui"/>
                <a:cs typeface="2  Badr" panose="00000400000000000000" pitchFamily="2" charset="-78"/>
              </a:rPr>
              <a:t> مقدار متوسط داده ها  را </a:t>
            </a:r>
            <a:r>
              <a:rPr lang="fa-IR" sz="2400" b="0" i="0" dirty="0">
                <a:solidFill>
                  <a:srgbClr val="FF0000"/>
                </a:solidFill>
                <a:effectLst/>
                <a:highlight>
                  <a:srgbClr val="FFFFFF"/>
                </a:highlight>
                <a:latin typeface="system-ui"/>
                <a:cs typeface="2  Badr" panose="00000400000000000000" pitchFamily="2" charset="-78"/>
              </a:rPr>
              <a:t>میانگین</a:t>
            </a:r>
            <a:r>
              <a:rPr lang="fa-IR" sz="2400" b="0" i="0" dirty="0">
                <a:solidFill>
                  <a:srgbClr val="202122"/>
                </a:solidFill>
                <a:effectLst/>
                <a:highlight>
                  <a:srgbClr val="FFFFFF"/>
                </a:highlight>
                <a:latin typeface="system-ui"/>
                <a:cs typeface="2  Badr" panose="00000400000000000000" pitchFamily="2" charset="-78"/>
              </a:rPr>
              <a:t> گوییم. انواع میانگین شامل میانگین حسابی، هندسی و هارمونیک است : </a:t>
            </a:r>
          </a:p>
          <a:p>
            <a:pPr algn="r"/>
            <a:endParaRPr lang="fa-IR" dirty="0">
              <a:solidFill>
                <a:srgbClr val="202122"/>
              </a:solidFill>
              <a:highlight>
                <a:srgbClr val="FFFFFF"/>
              </a:highlight>
              <a:latin typeface="system-ui"/>
            </a:endParaRPr>
          </a:p>
          <a:p>
            <a:pPr algn="r"/>
            <a:endParaRPr lang="fa-IR" dirty="0">
              <a:solidFill>
                <a:srgbClr val="202122"/>
              </a:solidFill>
              <a:highlight>
                <a:srgbClr val="FFFFFF"/>
              </a:highlight>
              <a:latin typeface="system-ui"/>
            </a:endParaRPr>
          </a:p>
          <a:p>
            <a:pPr algn="r"/>
            <a:endParaRPr lang="en-US" dirty="0"/>
          </a:p>
        </p:txBody>
      </p:sp>
      <p:pic>
        <p:nvPicPr>
          <p:cNvPr id="6" name="Picture 5">
            <a:extLst>
              <a:ext uri="{FF2B5EF4-FFF2-40B4-BE49-F238E27FC236}">
                <a16:creationId xmlns:a16="http://schemas.microsoft.com/office/drawing/2014/main" id="{CF1519F6-C3FB-EA17-B60E-91A986A24D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320566" y="1611613"/>
            <a:ext cx="4980251" cy="833604"/>
          </a:xfrm>
          <a:prstGeom prst="rect">
            <a:avLst/>
          </a:prstGeom>
        </p:spPr>
      </p:pic>
      <p:pic>
        <p:nvPicPr>
          <p:cNvPr id="8" name="Picture 7">
            <a:extLst>
              <a:ext uri="{FF2B5EF4-FFF2-40B4-BE49-F238E27FC236}">
                <a16:creationId xmlns:a16="http://schemas.microsoft.com/office/drawing/2014/main" id="{6A0FB6E8-A0BF-9A90-7005-119515B978D5}"/>
              </a:ext>
            </a:extLst>
          </p:cNvPr>
          <p:cNvPicPr>
            <a:picLocks noChangeAspect="1"/>
          </p:cNvPicPr>
          <p:nvPr/>
        </p:nvPicPr>
        <p:blipFill>
          <a:blip r:embed="rId4"/>
          <a:stretch>
            <a:fillRect/>
          </a:stretch>
        </p:blipFill>
        <p:spPr>
          <a:xfrm>
            <a:off x="3320566" y="2588748"/>
            <a:ext cx="4627552" cy="1088836"/>
          </a:xfrm>
          <a:prstGeom prst="rect">
            <a:avLst/>
          </a:prstGeom>
        </p:spPr>
      </p:pic>
      <p:pic>
        <p:nvPicPr>
          <p:cNvPr id="10" name="Picture 9">
            <a:extLst>
              <a:ext uri="{FF2B5EF4-FFF2-40B4-BE49-F238E27FC236}">
                <a16:creationId xmlns:a16="http://schemas.microsoft.com/office/drawing/2014/main" id="{A36967CC-139C-CAAD-F842-1B64832227F4}"/>
              </a:ext>
            </a:extLst>
          </p:cNvPr>
          <p:cNvPicPr>
            <a:picLocks noChangeAspect="1"/>
          </p:cNvPicPr>
          <p:nvPr/>
        </p:nvPicPr>
        <p:blipFill>
          <a:blip r:embed="rId5"/>
          <a:stretch>
            <a:fillRect/>
          </a:stretch>
        </p:blipFill>
        <p:spPr>
          <a:xfrm>
            <a:off x="4326093" y="3965638"/>
            <a:ext cx="2969196" cy="1179544"/>
          </a:xfrm>
          <a:prstGeom prst="rect">
            <a:avLst/>
          </a:prstGeom>
        </p:spPr>
      </p:pic>
    </p:spTree>
    <p:extLst>
      <p:ext uri="{BB962C8B-B14F-4D97-AF65-F5344CB8AC3E}">
        <p14:creationId xmlns:p14="http://schemas.microsoft.com/office/powerpoint/2010/main" val="4223205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A8DC248A-EC70-F292-AFB2-C72A68A27FFA}"/>
              </a:ext>
            </a:extLst>
          </p:cNvPr>
          <p:cNvSpPr txBox="1"/>
          <p:nvPr/>
        </p:nvSpPr>
        <p:spPr>
          <a:xfrm>
            <a:off x="860641" y="362242"/>
            <a:ext cx="10154091" cy="954107"/>
          </a:xfrm>
          <a:prstGeom prst="rect">
            <a:avLst/>
          </a:prstGeom>
          <a:noFill/>
        </p:spPr>
        <p:txBody>
          <a:bodyPr wrap="square">
            <a:spAutoFit/>
          </a:bodyPr>
          <a:lstStyle/>
          <a:p>
            <a:pPr algn="r" rtl="1"/>
            <a:r>
              <a:rPr lang="fa-IR" sz="3200" b="0" i="0" dirty="0">
                <a:solidFill>
                  <a:srgbClr val="FF0000"/>
                </a:solidFill>
                <a:effectLst/>
                <a:highlight>
                  <a:srgbClr val="FFFFFF"/>
                </a:highlight>
                <a:latin typeface="system-ui"/>
                <a:cs typeface="2  Badr" panose="00000400000000000000" pitchFamily="2" charset="-78"/>
              </a:rPr>
              <a:t>واریانس</a:t>
            </a:r>
            <a:r>
              <a:rPr lang="fa-IR" sz="2400" b="0" i="0" dirty="0">
                <a:solidFill>
                  <a:srgbClr val="202122"/>
                </a:solidFill>
                <a:effectLst/>
                <a:highlight>
                  <a:srgbClr val="FFFFFF"/>
                </a:highlight>
                <a:latin typeface="system-ui"/>
                <a:cs typeface="2  Badr" panose="00000400000000000000" pitchFamily="2" charset="-78"/>
              </a:rPr>
              <a:t> مقیاسی است که نشان می‌دهد که داده‌ها حول میانگین چگونه پخش شده‌اند. واریانس کمتر بدین معنا است که انتظار می‌رود که اگر نمونه‌ای از توزیع مزبور انتخاب شود مقدار آن به میانگین نزدیک باشد.</a:t>
            </a:r>
            <a:endParaRPr lang="en-US" sz="2400" dirty="0">
              <a:cs typeface="2  Badr" panose="00000400000000000000" pitchFamily="2" charset="-78"/>
            </a:endParaRPr>
          </a:p>
        </p:txBody>
      </p:sp>
      <p:pic>
        <p:nvPicPr>
          <p:cNvPr id="8" name="Picture 7">
            <a:extLst>
              <a:ext uri="{FF2B5EF4-FFF2-40B4-BE49-F238E27FC236}">
                <a16:creationId xmlns:a16="http://schemas.microsoft.com/office/drawing/2014/main" id="{BA08A59E-5048-7D9F-1A25-0ACB5F187A5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496493" y="4365869"/>
            <a:ext cx="2157811" cy="735434"/>
          </a:xfrm>
          <a:prstGeom prst="rect">
            <a:avLst/>
          </a:prstGeom>
        </p:spPr>
      </p:pic>
      <p:pic>
        <p:nvPicPr>
          <p:cNvPr id="10" name="Picture 9">
            <a:extLst>
              <a:ext uri="{FF2B5EF4-FFF2-40B4-BE49-F238E27FC236}">
                <a16:creationId xmlns:a16="http://schemas.microsoft.com/office/drawing/2014/main" id="{21FB8EB3-CE82-BF3B-4189-CFD4D1A027F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184362" y="3018426"/>
            <a:ext cx="2991774" cy="958902"/>
          </a:xfrm>
          <a:prstGeom prst="rect">
            <a:avLst/>
          </a:prstGeom>
        </p:spPr>
      </p:pic>
      <p:pic>
        <p:nvPicPr>
          <p:cNvPr id="12" name="Picture 11">
            <a:extLst>
              <a:ext uri="{FF2B5EF4-FFF2-40B4-BE49-F238E27FC236}">
                <a16:creationId xmlns:a16="http://schemas.microsoft.com/office/drawing/2014/main" id="{9254F50F-9ACA-6B15-16A4-3833D3E43FB4}"/>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39534" y="3018863"/>
            <a:ext cx="3451983" cy="820274"/>
          </a:xfrm>
          <a:prstGeom prst="rect">
            <a:avLst/>
          </a:prstGeom>
        </p:spPr>
      </p:pic>
      <p:pic>
        <p:nvPicPr>
          <p:cNvPr id="14" name="Picture 13">
            <a:extLst>
              <a:ext uri="{FF2B5EF4-FFF2-40B4-BE49-F238E27FC236}">
                <a16:creationId xmlns:a16="http://schemas.microsoft.com/office/drawing/2014/main" id="{A2724650-1758-7F89-072D-9A2F0A5186F8}"/>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3460840" y="1387914"/>
            <a:ext cx="4953691" cy="1524213"/>
          </a:xfrm>
          <a:prstGeom prst="rect">
            <a:avLst/>
          </a:prstGeom>
        </p:spPr>
      </p:pic>
      <p:pic>
        <p:nvPicPr>
          <p:cNvPr id="16" name="Picture 15">
            <a:extLst>
              <a:ext uri="{FF2B5EF4-FFF2-40B4-BE49-F238E27FC236}">
                <a16:creationId xmlns:a16="http://schemas.microsoft.com/office/drawing/2014/main" id="{9AE6B526-F035-7B72-ADA2-01DEB64CC463}"/>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653211" y="4185822"/>
            <a:ext cx="3762900" cy="1095528"/>
          </a:xfrm>
          <a:prstGeom prst="rect">
            <a:avLst/>
          </a:prstGeom>
        </p:spPr>
      </p:pic>
    </p:spTree>
    <p:extLst>
      <p:ext uri="{BB962C8B-B14F-4D97-AF65-F5344CB8AC3E}">
        <p14:creationId xmlns:p14="http://schemas.microsoft.com/office/powerpoint/2010/main" val="4128887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E223BD9A-D402-91EB-4E16-DF2FAECA0B00}"/>
              </a:ext>
            </a:extLst>
          </p:cNvPr>
          <p:cNvSpPr txBox="1"/>
          <p:nvPr/>
        </p:nvSpPr>
        <p:spPr>
          <a:xfrm>
            <a:off x="1018954" y="603316"/>
            <a:ext cx="10154091" cy="2369880"/>
          </a:xfrm>
          <a:prstGeom prst="rect">
            <a:avLst/>
          </a:prstGeom>
          <a:noFill/>
        </p:spPr>
        <p:txBody>
          <a:bodyPr wrap="square">
            <a:spAutoFit/>
          </a:bodyPr>
          <a:lstStyle/>
          <a:p>
            <a:pPr algn="just" rtl="1"/>
            <a:r>
              <a:rPr lang="fa-IR" sz="2800" b="1" dirty="0">
                <a:solidFill>
                  <a:srgbClr val="FF0000"/>
                </a:solidFill>
                <a:highlight>
                  <a:srgbClr val="FFFFFF"/>
                </a:highlight>
                <a:latin typeface="system-ui"/>
                <a:cs typeface="2  Badr" panose="00000400000000000000" pitchFamily="2" charset="-78"/>
              </a:rPr>
              <a:t>کوواریانس</a:t>
            </a:r>
            <a:r>
              <a:rPr lang="fa-IR" sz="2400" dirty="0">
                <a:solidFill>
                  <a:srgbClr val="202122"/>
                </a:solidFill>
                <a:highlight>
                  <a:srgbClr val="FFFFFF"/>
                </a:highlight>
                <a:latin typeface="system-ui"/>
                <a:cs typeface="2  Badr" panose="00000400000000000000" pitchFamily="2" charset="-78"/>
              </a:rPr>
              <a:t> یک مقیاس برای اندازه‌گیری «تغییر توأم» دو متغیر تصادفی است. کوواریانس موقعی مثبت است که مقادیر بزرگتر یک متغیر به صورت عمده با مقادیر بزرگتر متغیر دیگر متناظر باشد، و همین تناظر برای مقادیر کوچکتر هم برقرار باشد (یعنی متغیرها تمایل به رفتار مشابه داشته باشند).  در حالت مقابل، موقعی که مقادیر بزرگتر یک متغیر به صورت عمده با مقادیر کوچکتر دیگری متناظر باشد (یعنی متغیرها گرایش به رفتار معکوس داشته باشند) کوواریانس منفی است. از این رو علامت کوواریانس نشان‌دهنده نوع گرایش در </a:t>
            </a:r>
            <a:r>
              <a:rPr lang="fa-IR" sz="2400" dirty="0">
                <a:solidFill>
                  <a:srgbClr val="202122"/>
                </a:solidFill>
                <a:highlight>
                  <a:srgbClr val="FFFFFF"/>
                </a:highlight>
                <a:latin typeface="system-ui"/>
                <a:cs typeface="2  Badr" panose="00000400000000000000" pitchFamily="2" charset="-78"/>
                <a:hlinkClick r:id="rId2" tooltip="همبستگی و وابستگی">
                  <a:extLst>
                    <a:ext uri="{A12FA001-AC4F-418D-AE19-62706E023703}">
                      <ahyp:hlinkClr xmlns:ahyp="http://schemas.microsoft.com/office/drawing/2018/hyperlinkcolor" val="tx"/>
                    </a:ext>
                  </a:extLst>
                </a:hlinkClick>
              </a:rPr>
              <a:t>رابطه خطی</a:t>
            </a:r>
            <a:r>
              <a:rPr lang="fa-IR" sz="2400" dirty="0">
                <a:solidFill>
                  <a:srgbClr val="202122"/>
                </a:solidFill>
                <a:highlight>
                  <a:srgbClr val="FFFFFF"/>
                </a:highlight>
                <a:latin typeface="system-ui"/>
                <a:cs typeface="2  Badr" panose="00000400000000000000" pitchFamily="2" charset="-78"/>
              </a:rPr>
              <a:t> بین متغیرها است.</a:t>
            </a:r>
            <a:endParaRPr lang="en-US" sz="2400" dirty="0">
              <a:solidFill>
                <a:srgbClr val="202122"/>
              </a:solidFill>
              <a:highlight>
                <a:srgbClr val="FFFFFF"/>
              </a:highlight>
              <a:latin typeface="system-ui"/>
              <a:cs typeface="2  Badr" panose="00000400000000000000" pitchFamily="2" charset="-78"/>
            </a:endParaRPr>
          </a:p>
        </p:txBody>
      </p:sp>
      <p:pic>
        <p:nvPicPr>
          <p:cNvPr id="1026" name="Picture 2" descr="covariance positive and negative">
            <a:extLst>
              <a:ext uri="{FF2B5EF4-FFF2-40B4-BE49-F238E27FC236}">
                <a16:creationId xmlns:a16="http://schemas.microsoft.com/office/drawing/2014/main" id="{27DBF6AE-F4DF-3883-8F57-AD39DD3C120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447053" y="2607178"/>
            <a:ext cx="5297894" cy="255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81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72AC2C-9647-D0AF-12A0-12D4A337407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49257" y="889136"/>
            <a:ext cx="3829068" cy="3670349"/>
          </a:xfrm>
          <a:prstGeom prst="rect">
            <a:avLst/>
          </a:prstGeom>
        </p:spPr>
      </p:pic>
      <p:pic>
        <p:nvPicPr>
          <p:cNvPr id="7" name="Picture 6">
            <a:extLst>
              <a:ext uri="{FF2B5EF4-FFF2-40B4-BE49-F238E27FC236}">
                <a16:creationId xmlns:a16="http://schemas.microsoft.com/office/drawing/2014/main" id="{A6EC7ABC-DFB0-8B6F-A338-44EE2CC0E7E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471893" y="889136"/>
            <a:ext cx="3301639" cy="3670349"/>
          </a:xfrm>
          <a:prstGeom prst="rect">
            <a:avLst/>
          </a:prstGeom>
        </p:spPr>
      </p:pic>
    </p:spTree>
    <p:extLst>
      <p:ext uri="{BB962C8B-B14F-4D97-AF65-F5344CB8AC3E}">
        <p14:creationId xmlns:p14="http://schemas.microsoft.com/office/powerpoint/2010/main" val="3364951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725F9D50-4B52-AFF7-1F4D-C113E020FC88}"/>
              </a:ext>
            </a:extLst>
          </p:cNvPr>
          <p:cNvPicPr>
            <a:picLocks noChangeAspect="1"/>
          </p:cNvPicPr>
          <p:nvPr/>
        </p:nvPicPr>
        <p:blipFill>
          <a:blip r:embed="rId2"/>
          <a:stretch>
            <a:fillRect/>
          </a:stretch>
        </p:blipFill>
        <p:spPr>
          <a:xfrm>
            <a:off x="2023977" y="552797"/>
            <a:ext cx="7573432" cy="1371791"/>
          </a:xfrm>
          <a:prstGeom prst="rect">
            <a:avLst/>
          </a:prstGeom>
        </p:spPr>
      </p:pic>
      <p:sp>
        <p:nvSpPr>
          <p:cNvPr id="9" name="TextBox 8">
            <a:extLst>
              <a:ext uri="{FF2B5EF4-FFF2-40B4-BE49-F238E27FC236}">
                <a16:creationId xmlns:a16="http://schemas.microsoft.com/office/drawing/2014/main" id="{576BFF1E-A57E-0BC8-C451-E0D49BC93145}"/>
              </a:ext>
            </a:extLst>
          </p:cNvPr>
          <p:cNvSpPr txBox="1"/>
          <p:nvPr/>
        </p:nvSpPr>
        <p:spPr>
          <a:xfrm>
            <a:off x="4432005" y="2068830"/>
            <a:ext cx="6677246" cy="461665"/>
          </a:xfrm>
          <a:prstGeom prst="rect">
            <a:avLst/>
          </a:prstGeom>
          <a:noFill/>
        </p:spPr>
        <p:txBody>
          <a:bodyPr wrap="square" rtlCol="0">
            <a:spAutoFit/>
          </a:bodyPr>
          <a:lstStyle/>
          <a:p>
            <a:pPr algn="r" rtl="1"/>
            <a:r>
              <a:rPr lang="fa-IR" sz="2400" dirty="0">
                <a:solidFill>
                  <a:srgbClr val="202122"/>
                </a:solidFill>
                <a:highlight>
                  <a:srgbClr val="FFFFFF"/>
                </a:highlight>
                <a:latin typeface="system-ui"/>
                <a:cs typeface="2  Badr" panose="00000400000000000000" pitchFamily="2" charset="-78"/>
              </a:rPr>
              <a:t>اگر </a:t>
            </a:r>
            <a:r>
              <a:rPr lang="en-US" sz="2400" dirty="0">
                <a:solidFill>
                  <a:srgbClr val="202122"/>
                </a:solidFill>
                <a:highlight>
                  <a:srgbClr val="FFFFFF"/>
                </a:highlight>
                <a:latin typeface="system-ui"/>
                <a:cs typeface="2  Badr" panose="00000400000000000000" pitchFamily="2" charset="-78"/>
              </a:rPr>
              <a:t> X  </a:t>
            </a:r>
            <a:r>
              <a:rPr lang="fa-IR" sz="2400" dirty="0">
                <a:solidFill>
                  <a:srgbClr val="202122"/>
                </a:solidFill>
                <a:highlight>
                  <a:srgbClr val="FFFFFF"/>
                </a:highlight>
                <a:latin typeface="system-ui"/>
                <a:cs typeface="2  Badr" panose="00000400000000000000" pitchFamily="2" charset="-78"/>
              </a:rPr>
              <a:t> و </a:t>
            </a:r>
            <a:r>
              <a:rPr lang="en-US" sz="2400" dirty="0">
                <a:solidFill>
                  <a:srgbClr val="202122"/>
                </a:solidFill>
                <a:highlight>
                  <a:srgbClr val="FFFFFF"/>
                </a:highlight>
                <a:latin typeface="system-ui"/>
                <a:cs typeface="2  Badr" panose="00000400000000000000" pitchFamily="2" charset="-78"/>
              </a:rPr>
              <a:t> Y  </a:t>
            </a:r>
            <a:r>
              <a:rPr lang="fa-IR" sz="2400" dirty="0">
                <a:solidFill>
                  <a:srgbClr val="202122"/>
                </a:solidFill>
                <a:highlight>
                  <a:srgbClr val="FFFFFF"/>
                </a:highlight>
                <a:latin typeface="system-ui"/>
                <a:cs typeface="2  Badr" panose="00000400000000000000" pitchFamily="2" charset="-78"/>
              </a:rPr>
              <a:t> مستقل باشند آنگاه     </a:t>
            </a:r>
            <a:r>
              <a:rPr lang="en-US" sz="2400" dirty="0" err="1">
                <a:solidFill>
                  <a:srgbClr val="202122"/>
                </a:solidFill>
                <a:highlight>
                  <a:srgbClr val="FFFFFF"/>
                </a:highlight>
                <a:latin typeface="system-ui"/>
                <a:cs typeface="2  Badr" panose="00000400000000000000" pitchFamily="2" charset="-78"/>
              </a:rPr>
              <a:t>cov</a:t>
            </a:r>
            <a:r>
              <a:rPr lang="en-US" sz="2400" dirty="0">
                <a:solidFill>
                  <a:srgbClr val="202122"/>
                </a:solidFill>
                <a:highlight>
                  <a:srgbClr val="FFFFFF"/>
                </a:highlight>
                <a:latin typeface="system-ui"/>
                <a:cs typeface="2  Badr" panose="00000400000000000000" pitchFamily="2" charset="-78"/>
              </a:rPr>
              <a:t> (X, Y)=0</a:t>
            </a:r>
            <a:r>
              <a:rPr lang="fa-IR" sz="2400" dirty="0">
                <a:solidFill>
                  <a:srgbClr val="202122"/>
                </a:solidFill>
                <a:highlight>
                  <a:srgbClr val="FFFFFF"/>
                </a:highlight>
                <a:latin typeface="system-ui"/>
                <a:cs typeface="2  Badr" panose="00000400000000000000" pitchFamily="2" charset="-78"/>
              </a:rPr>
              <a:t> </a:t>
            </a:r>
            <a:endParaRPr lang="en-US" sz="2400" dirty="0">
              <a:solidFill>
                <a:srgbClr val="202122"/>
              </a:solidFill>
              <a:highlight>
                <a:srgbClr val="FFFFFF"/>
              </a:highlight>
              <a:latin typeface="system-ui"/>
              <a:cs typeface="2  Badr" panose="00000400000000000000" pitchFamily="2" charset="-78"/>
            </a:endParaRPr>
          </a:p>
        </p:txBody>
      </p:sp>
      <p:pic>
        <p:nvPicPr>
          <p:cNvPr id="11" name="Picture 10">
            <a:extLst>
              <a:ext uri="{FF2B5EF4-FFF2-40B4-BE49-F238E27FC236}">
                <a16:creationId xmlns:a16="http://schemas.microsoft.com/office/drawing/2014/main" id="{CBF46FE6-9AA2-6074-5534-2AA9E1241EF9}"/>
              </a:ext>
            </a:extLst>
          </p:cNvPr>
          <p:cNvPicPr>
            <a:picLocks noChangeAspect="1"/>
          </p:cNvPicPr>
          <p:nvPr/>
        </p:nvPicPr>
        <p:blipFill>
          <a:blip r:embed="rId3"/>
          <a:stretch>
            <a:fillRect/>
          </a:stretch>
        </p:blipFill>
        <p:spPr>
          <a:xfrm>
            <a:off x="700549" y="2813905"/>
            <a:ext cx="4496427" cy="1124107"/>
          </a:xfrm>
          <a:prstGeom prst="rect">
            <a:avLst/>
          </a:prstGeom>
        </p:spPr>
      </p:pic>
      <p:pic>
        <p:nvPicPr>
          <p:cNvPr id="13" name="Picture 12">
            <a:extLst>
              <a:ext uri="{FF2B5EF4-FFF2-40B4-BE49-F238E27FC236}">
                <a16:creationId xmlns:a16="http://schemas.microsoft.com/office/drawing/2014/main" id="{D4008927-46A4-3DF6-5F15-609087D12A33}"/>
              </a:ext>
            </a:extLst>
          </p:cNvPr>
          <p:cNvPicPr>
            <a:picLocks noChangeAspect="1"/>
          </p:cNvPicPr>
          <p:nvPr/>
        </p:nvPicPr>
        <p:blipFill>
          <a:blip r:embed="rId4"/>
          <a:stretch>
            <a:fillRect/>
          </a:stretch>
        </p:blipFill>
        <p:spPr>
          <a:xfrm>
            <a:off x="914490" y="3934140"/>
            <a:ext cx="5068007" cy="571580"/>
          </a:xfrm>
          <a:prstGeom prst="rect">
            <a:avLst/>
          </a:prstGeom>
        </p:spPr>
      </p:pic>
    </p:spTree>
    <p:extLst>
      <p:ext uri="{BB962C8B-B14F-4D97-AF65-F5344CB8AC3E}">
        <p14:creationId xmlns:p14="http://schemas.microsoft.com/office/powerpoint/2010/main" val="3629718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endParaRPr lang="en-US" dirty="0"/>
          </a:p>
        </p:txBody>
      </p:sp>
      <p:sp>
        <p:nvSpPr>
          <p:cNvPr id="3" name="TextBox 2">
            <a:extLst>
              <a:ext uri="{FF2B5EF4-FFF2-40B4-BE49-F238E27FC236}">
                <a16:creationId xmlns:a16="http://schemas.microsoft.com/office/drawing/2014/main" id="{DD4C14B6-09BF-A947-196D-7FBA472519B8}"/>
              </a:ext>
            </a:extLst>
          </p:cNvPr>
          <p:cNvSpPr txBox="1"/>
          <p:nvPr/>
        </p:nvSpPr>
        <p:spPr>
          <a:xfrm>
            <a:off x="1233376" y="683291"/>
            <a:ext cx="9154634" cy="1200329"/>
          </a:xfrm>
          <a:prstGeom prst="rect">
            <a:avLst/>
          </a:prstGeom>
          <a:noFill/>
        </p:spPr>
        <p:txBody>
          <a:bodyPr wrap="square" rtlCol="0">
            <a:spAutoFit/>
          </a:bodyPr>
          <a:lstStyle/>
          <a:p>
            <a:pPr algn="just" rtl="1"/>
            <a:r>
              <a:rPr lang="fa-IR" sz="2400" dirty="0">
                <a:solidFill>
                  <a:srgbClr val="202122"/>
                </a:solidFill>
                <a:highlight>
                  <a:srgbClr val="FFFFFF"/>
                </a:highlight>
                <a:latin typeface="system-ui"/>
                <a:cs typeface="2  Badr" panose="00000400000000000000" pitchFamily="2" charset="-78"/>
              </a:rPr>
              <a:t>کوواریانس نمونه‌ای با </a:t>
            </a:r>
            <a:r>
              <a:rPr lang="en-US" sz="2400" dirty="0">
                <a:solidFill>
                  <a:srgbClr val="202122"/>
                </a:solidFill>
                <a:highlight>
                  <a:srgbClr val="FFFFFF"/>
                </a:highlight>
                <a:latin typeface="system-ui"/>
                <a:cs typeface="2  Badr" panose="00000400000000000000" pitchFamily="2" charset="-78"/>
              </a:rPr>
              <a:t> n </a:t>
            </a:r>
            <a:r>
              <a:rPr lang="fa-IR" sz="2400" dirty="0">
                <a:solidFill>
                  <a:srgbClr val="202122"/>
                </a:solidFill>
                <a:highlight>
                  <a:srgbClr val="FFFFFF"/>
                </a:highlight>
                <a:latin typeface="system-ui"/>
                <a:cs typeface="2  Badr" panose="00000400000000000000" pitchFamily="2" charset="-78"/>
              </a:rPr>
              <a:t>نمونه تصادفی برگرفته از جامعه آماری تشکیل یک ماتریس </a:t>
            </a:r>
            <a:r>
              <a:rPr lang="en-US" sz="2400" dirty="0">
                <a:solidFill>
                  <a:srgbClr val="202122"/>
                </a:solidFill>
                <a:highlight>
                  <a:srgbClr val="FFFFFF"/>
                </a:highlight>
                <a:latin typeface="system-ui"/>
                <a:cs typeface="2  Badr" panose="00000400000000000000" pitchFamily="2" charset="-78"/>
              </a:rPr>
              <a:t>n *n</a:t>
            </a:r>
            <a:r>
              <a:rPr lang="fa-IR" sz="2400" dirty="0">
                <a:solidFill>
                  <a:srgbClr val="202122"/>
                </a:solidFill>
                <a:highlight>
                  <a:srgbClr val="FFFFFF"/>
                </a:highlight>
                <a:latin typeface="system-ui"/>
                <a:cs typeface="2  Badr" panose="00000400000000000000" pitchFamily="2" charset="-78"/>
              </a:rPr>
              <a:t>می‌دهد که هر یک از مولفه‌های آن به شکل زیر حاصل می‌شوند. به این ماتریس ماتریس کوواریانس می گوییم.</a:t>
            </a:r>
            <a:endParaRPr lang="en-US" sz="2400" dirty="0">
              <a:solidFill>
                <a:srgbClr val="202122"/>
              </a:solidFill>
              <a:highlight>
                <a:srgbClr val="FFFFFF"/>
              </a:highlight>
              <a:latin typeface="system-ui"/>
              <a:cs typeface="2  Badr" panose="00000400000000000000" pitchFamily="2" charset="-78"/>
            </a:endParaRPr>
          </a:p>
        </p:txBody>
      </p:sp>
      <p:pic>
        <p:nvPicPr>
          <p:cNvPr id="5" name="Picture 4">
            <a:extLst>
              <a:ext uri="{FF2B5EF4-FFF2-40B4-BE49-F238E27FC236}">
                <a16:creationId xmlns:a16="http://schemas.microsoft.com/office/drawing/2014/main" id="{05E70AA5-88E8-C793-D929-022BD8B4B897}"/>
              </a:ext>
            </a:extLst>
          </p:cNvPr>
          <p:cNvPicPr>
            <a:picLocks noChangeAspect="1"/>
          </p:cNvPicPr>
          <p:nvPr/>
        </p:nvPicPr>
        <p:blipFill>
          <a:blip r:embed="rId2"/>
          <a:stretch>
            <a:fillRect/>
          </a:stretch>
        </p:blipFill>
        <p:spPr>
          <a:xfrm>
            <a:off x="1910060" y="3279706"/>
            <a:ext cx="8024566" cy="1774950"/>
          </a:xfrm>
          <a:prstGeom prst="rect">
            <a:avLst/>
          </a:prstGeom>
        </p:spPr>
      </p:pic>
      <p:pic>
        <p:nvPicPr>
          <p:cNvPr id="7" name="Picture 6">
            <a:extLst>
              <a:ext uri="{FF2B5EF4-FFF2-40B4-BE49-F238E27FC236}">
                <a16:creationId xmlns:a16="http://schemas.microsoft.com/office/drawing/2014/main" id="{0CF45AB9-5F7B-130B-E35D-332453C1E3E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45679" y="1616820"/>
            <a:ext cx="4829849" cy="1476581"/>
          </a:xfrm>
          <a:prstGeom prst="rect">
            <a:avLst/>
          </a:prstGeom>
        </p:spPr>
      </p:pic>
    </p:spTree>
    <p:extLst>
      <p:ext uri="{BB962C8B-B14F-4D97-AF65-F5344CB8AC3E}">
        <p14:creationId xmlns:p14="http://schemas.microsoft.com/office/powerpoint/2010/main" val="390255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5A989CCC-41CD-A45B-5AEC-2A8938B037FF}"/>
              </a:ext>
            </a:extLst>
          </p:cNvPr>
          <p:cNvSpPr txBox="1"/>
          <p:nvPr/>
        </p:nvSpPr>
        <p:spPr>
          <a:xfrm>
            <a:off x="8048847" y="372140"/>
            <a:ext cx="3572539" cy="646331"/>
          </a:xfrm>
          <a:prstGeom prst="rect">
            <a:avLst/>
          </a:prstGeom>
          <a:noFill/>
        </p:spPr>
        <p:txBody>
          <a:bodyPr wrap="square" rtlCol="0">
            <a:spAutoFit/>
          </a:bodyPr>
          <a:lstStyle/>
          <a:p>
            <a:r>
              <a:rPr lang="fa-IR" sz="3600" dirty="0">
                <a:cs typeface="2  Badr" panose="00000400000000000000" pitchFamily="2" charset="-78"/>
              </a:rPr>
              <a:t>ماتریس ها و جبرخطی</a:t>
            </a:r>
            <a:endParaRPr lang="en-US" sz="3600" dirty="0">
              <a:cs typeface="2  Badr" panose="00000400000000000000" pitchFamily="2" charset="-78"/>
            </a:endParaRPr>
          </a:p>
        </p:txBody>
      </p:sp>
      <p:pic>
        <p:nvPicPr>
          <p:cNvPr id="6" name="Picture 5">
            <a:extLst>
              <a:ext uri="{FF2B5EF4-FFF2-40B4-BE49-F238E27FC236}">
                <a16:creationId xmlns:a16="http://schemas.microsoft.com/office/drawing/2014/main" id="{110DCF6B-0ECC-60B5-F55F-D7389C05CF73}"/>
              </a:ext>
            </a:extLst>
          </p:cNvPr>
          <p:cNvPicPr>
            <a:picLocks noChangeAspect="1"/>
          </p:cNvPicPr>
          <p:nvPr/>
        </p:nvPicPr>
        <p:blipFill>
          <a:blip r:embed="rId2"/>
          <a:stretch>
            <a:fillRect/>
          </a:stretch>
        </p:blipFill>
        <p:spPr>
          <a:xfrm>
            <a:off x="1679944" y="1702642"/>
            <a:ext cx="8165805" cy="2875367"/>
          </a:xfrm>
          <a:prstGeom prst="rect">
            <a:avLst/>
          </a:prstGeom>
        </p:spPr>
      </p:pic>
    </p:spTree>
    <p:extLst>
      <p:ext uri="{BB962C8B-B14F-4D97-AF65-F5344CB8AC3E}">
        <p14:creationId xmlns:p14="http://schemas.microsoft.com/office/powerpoint/2010/main" val="489504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7807D19F-F0FD-8CAF-D0D5-54A5122E8096}"/>
              </a:ext>
            </a:extLst>
          </p:cNvPr>
          <p:cNvPicPr>
            <a:picLocks noChangeAspect="1"/>
          </p:cNvPicPr>
          <p:nvPr/>
        </p:nvPicPr>
        <p:blipFill>
          <a:blip r:embed="rId2"/>
          <a:stretch>
            <a:fillRect/>
          </a:stretch>
        </p:blipFill>
        <p:spPr>
          <a:xfrm>
            <a:off x="1792692" y="241499"/>
            <a:ext cx="5660731" cy="2988533"/>
          </a:xfrm>
          <a:prstGeom prst="rect">
            <a:avLst/>
          </a:prstGeom>
        </p:spPr>
      </p:pic>
      <p:pic>
        <p:nvPicPr>
          <p:cNvPr id="9" name="Picture 8">
            <a:extLst>
              <a:ext uri="{FF2B5EF4-FFF2-40B4-BE49-F238E27FC236}">
                <a16:creationId xmlns:a16="http://schemas.microsoft.com/office/drawing/2014/main" id="{182E21D4-299D-62BC-ABEE-D75ACF5C6D79}"/>
              </a:ext>
            </a:extLst>
          </p:cNvPr>
          <p:cNvPicPr>
            <a:picLocks noChangeAspect="1"/>
          </p:cNvPicPr>
          <p:nvPr/>
        </p:nvPicPr>
        <p:blipFill>
          <a:blip r:embed="rId3"/>
          <a:stretch>
            <a:fillRect/>
          </a:stretch>
        </p:blipFill>
        <p:spPr>
          <a:xfrm>
            <a:off x="1792692" y="3230032"/>
            <a:ext cx="3297046" cy="1739685"/>
          </a:xfrm>
          <a:prstGeom prst="rect">
            <a:avLst/>
          </a:prstGeom>
        </p:spPr>
      </p:pic>
      <p:sp>
        <p:nvSpPr>
          <p:cNvPr id="15" name="TextBox 14">
            <a:extLst>
              <a:ext uri="{FF2B5EF4-FFF2-40B4-BE49-F238E27FC236}">
                <a16:creationId xmlns:a16="http://schemas.microsoft.com/office/drawing/2014/main" id="{4EA999D4-8A57-499D-99AF-D8F6BD0F3AE7}"/>
              </a:ext>
            </a:extLst>
          </p:cNvPr>
          <p:cNvSpPr txBox="1"/>
          <p:nvPr/>
        </p:nvSpPr>
        <p:spPr>
          <a:xfrm>
            <a:off x="9953150" y="3067528"/>
            <a:ext cx="1382232" cy="461665"/>
          </a:xfrm>
          <a:prstGeom prst="rect">
            <a:avLst/>
          </a:prstGeom>
          <a:noFill/>
        </p:spPr>
        <p:txBody>
          <a:bodyPr wrap="square" rtlCol="0">
            <a:spAutoFit/>
          </a:bodyPr>
          <a:lstStyle/>
          <a:p>
            <a:r>
              <a:rPr lang="fa-IR" sz="2400" dirty="0">
                <a:solidFill>
                  <a:srgbClr val="FF0000"/>
                </a:solidFill>
                <a:cs typeface="2  Baran" panose="00000400000000000000" pitchFamily="2" charset="-78"/>
              </a:rPr>
              <a:t>خروجی    </a:t>
            </a:r>
            <a:endParaRPr lang="en-US" sz="2400" dirty="0">
              <a:solidFill>
                <a:srgbClr val="FF0000"/>
              </a:solidFill>
              <a:cs typeface="2  Baran" panose="00000400000000000000" pitchFamily="2" charset="-78"/>
            </a:endParaRPr>
          </a:p>
        </p:txBody>
      </p:sp>
      <p:sp>
        <p:nvSpPr>
          <p:cNvPr id="16" name="TextBox 15">
            <a:extLst>
              <a:ext uri="{FF2B5EF4-FFF2-40B4-BE49-F238E27FC236}">
                <a16:creationId xmlns:a16="http://schemas.microsoft.com/office/drawing/2014/main" id="{2545B440-635E-1FBC-AB09-5E9944720F3B}"/>
              </a:ext>
            </a:extLst>
          </p:cNvPr>
          <p:cNvSpPr txBox="1"/>
          <p:nvPr/>
        </p:nvSpPr>
        <p:spPr>
          <a:xfrm>
            <a:off x="9332129" y="4922873"/>
            <a:ext cx="3487479" cy="382773"/>
          </a:xfrm>
          <a:prstGeom prst="rect">
            <a:avLst/>
          </a:prstGeom>
          <a:noFill/>
        </p:spPr>
        <p:txBody>
          <a:bodyPr wrap="square" rtlCol="0">
            <a:spAutoFit/>
          </a:bodyPr>
          <a:lstStyle/>
          <a:p>
            <a:r>
              <a:rPr lang="en-US" dirty="0"/>
              <a:t>Source : matbox.ir</a:t>
            </a:r>
          </a:p>
        </p:txBody>
      </p:sp>
    </p:spTree>
    <p:extLst>
      <p:ext uri="{BB962C8B-B14F-4D97-AF65-F5344CB8AC3E}">
        <p14:creationId xmlns:p14="http://schemas.microsoft.com/office/powerpoint/2010/main" val="15534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A2973D9D-AB29-C28E-729B-31B629F5A22A}"/>
              </a:ext>
            </a:extLst>
          </p:cNvPr>
          <p:cNvPicPr>
            <a:picLocks noChangeAspect="1"/>
          </p:cNvPicPr>
          <p:nvPr/>
        </p:nvPicPr>
        <p:blipFill>
          <a:blip r:embed="rId2"/>
          <a:stretch>
            <a:fillRect/>
          </a:stretch>
        </p:blipFill>
        <p:spPr>
          <a:xfrm>
            <a:off x="656115" y="392610"/>
            <a:ext cx="9332036" cy="2690832"/>
          </a:xfrm>
          <a:prstGeom prst="rect">
            <a:avLst/>
          </a:prstGeom>
        </p:spPr>
      </p:pic>
      <p:pic>
        <p:nvPicPr>
          <p:cNvPr id="5" name="Picture 4">
            <a:extLst>
              <a:ext uri="{FF2B5EF4-FFF2-40B4-BE49-F238E27FC236}">
                <a16:creationId xmlns:a16="http://schemas.microsoft.com/office/drawing/2014/main" id="{5957DA95-7921-6E3C-803A-2540B88EECBC}"/>
              </a:ext>
            </a:extLst>
          </p:cNvPr>
          <p:cNvPicPr>
            <a:picLocks noChangeAspect="1"/>
          </p:cNvPicPr>
          <p:nvPr/>
        </p:nvPicPr>
        <p:blipFill>
          <a:blip r:embed="rId3"/>
          <a:stretch>
            <a:fillRect/>
          </a:stretch>
        </p:blipFill>
        <p:spPr>
          <a:xfrm>
            <a:off x="656115" y="3587040"/>
            <a:ext cx="10359215" cy="1846197"/>
          </a:xfrm>
          <a:prstGeom prst="rect">
            <a:avLst/>
          </a:prstGeom>
        </p:spPr>
      </p:pic>
      <p:sp>
        <p:nvSpPr>
          <p:cNvPr id="8" name="TextBox 7">
            <a:extLst>
              <a:ext uri="{FF2B5EF4-FFF2-40B4-BE49-F238E27FC236}">
                <a16:creationId xmlns:a16="http://schemas.microsoft.com/office/drawing/2014/main" id="{3F7B0BE4-E21F-5E9F-F5DA-8B7203708B69}"/>
              </a:ext>
            </a:extLst>
          </p:cNvPr>
          <p:cNvSpPr txBox="1"/>
          <p:nvPr/>
        </p:nvSpPr>
        <p:spPr>
          <a:xfrm>
            <a:off x="9953150" y="3067528"/>
            <a:ext cx="1382232" cy="461665"/>
          </a:xfrm>
          <a:prstGeom prst="rect">
            <a:avLst/>
          </a:prstGeom>
          <a:noFill/>
        </p:spPr>
        <p:txBody>
          <a:bodyPr wrap="square" rtlCol="0">
            <a:spAutoFit/>
          </a:bodyPr>
          <a:lstStyle/>
          <a:p>
            <a:r>
              <a:rPr lang="fa-IR" sz="2400" dirty="0">
                <a:solidFill>
                  <a:srgbClr val="FF0000"/>
                </a:solidFill>
                <a:cs typeface="2  Baran" panose="00000400000000000000" pitchFamily="2" charset="-78"/>
              </a:rPr>
              <a:t>خروجی    </a:t>
            </a:r>
            <a:endParaRPr lang="en-US" sz="2400" dirty="0">
              <a:solidFill>
                <a:srgbClr val="FF0000"/>
              </a:solidFill>
              <a:cs typeface="2  Baran" panose="00000400000000000000" pitchFamily="2" charset="-78"/>
            </a:endParaRPr>
          </a:p>
        </p:txBody>
      </p:sp>
      <p:pic>
        <p:nvPicPr>
          <p:cNvPr id="17" name="Picture 16">
            <a:extLst>
              <a:ext uri="{FF2B5EF4-FFF2-40B4-BE49-F238E27FC236}">
                <a16:creationId xmlns:a16="http://schemas.microsoft.com/office/drawing/2014/main" id="{A2CC8D2D-54C7-CA0E-83C9-7A0640060DBF}"/>
              </a:ext>
            </a:extLst>
          </p:cNvPr>
          <p:cNvPicPr>
            <a:picLocks noChangeAspect="1"/>
          </p:cNvPicPr>
          <p:nvPr/>
        </p:nvPicPr>
        <p:blipFill>
          <a:blip r:embed="rId4"/>
          <a:stretch>
            <a:fillRect/>
          </a:stretch>
        </p:blipFill>
        <p:spPr>
          <a:xfrm>
            <a:off x="7081284" y="0"/>
            <a:ext cx="3934046" cy="1238733"/>
          </a:xfrm>
          <a:prstGeom prst="rect">
            <a:avLst/>
          </a:prstGeom>
        </p:spPr>
      </p:pic>
    </p:spTree>
    <p:extLst>
      <p:ext uri="{BB962C8B-B14F-4D97-AF65-F5344CB8AC3E}">
        <p14:creationId xmlns:p14="http://schemas.microsoft.com/office/powerpoint/2010/main" val="523992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EF77F2C-C000-1B59-88A3-903BD8A12531}"/>
              </a:ext>
            </a:extLst>
          </p:cNvPr>
          <p:cNvPicPr>
            <a:picLocks noChangeAspect="1"/>
          </p:cNvPicPr>
          <p:nvPr/>
        </p:nvPicPr>
        <p:blipFill>
          <a:blip r:embed="rId2"/>
          <a:stretch>
            <a:fillRect/>
          </a:stretch>
        </p:blipFill>
        <p:spPr>
          <a:xfrm>
            <a:off x="922069" y="621064"/>
            <a:ext cx="8317907" cy="2383374"/>
          </a:xfrm>
          <a:prstGeom prst="rect">
            <a:avLst/>
          </a:prstGeom>
        </p:spPr>
      </p:pic>
      <p:pic>
        <p:nvPicPr>
          <p:cNvPr id="6" name="Picture 5">
            <a:extLst>
              <a:ext uri="{FF2B5EF4-FFF2-40B4-BE49-F238E27FC236}">
                <a16:creationId xmlns:a16="http://schemas.microsoft.com/office/drawing/2014/main" id="{9497FE72-200F-8F52-BD96-1D7BF6060D3D}"/>
              </a:ext>
            </a:extLst>
          </p:cNvPr>
          <p:cNvPicPr>
            <a:picLocks noChangeAspect="1"/>
          </p:cNvPicPr>
          <p:nvPr/>
        </p:nvPicPr>
        <p:blipFill>
          <a:blip r:embed="rId3"/>
          <a:stretch>
            <a:fillRect/>
          </a:stretch>
        </p:blipFill>
        <p:spPr>
          <a:xfrm>
            <a:off x="922069" y="3853562"/>
            <a:ext cx="7967033" cy="947072"/>
          </a:xfrm>
          <a:prstGeom prst="rect">
            <a:avLst/>
          </a:prstGeom>
        </p:spPr>
      </p:pic>
      <p:pic>
        <p:nvPicPr>
          <p:cNvPr id="7" name="Picture 6">
            <a:extLst>
              <a:ext uri="{FF2B5EF4-FFF2-40B4-BE49-F238E27FC236}">
                <a16:creationId xmlns:a16="http://schemas.microsoft.com/office/drawing/2014/main" id="{39D4A79E-B46D-5C62-1EAD-A20E714D27CC}"/>
              </a:ext>
            </a:extLst>
          </p:cNvPr>
          <p:cNvPicPr>
            <a:picLocks noChangeAspect="1"/>
          </p:cNvPicPr>
          <p:nvPr/>
        </p:nvPicPr>
        <p:blipFill>
          <a:blip r:embed="rId4"/>
          <a:stretch>
            <a:fillRect/>
          </a:stretch>
        </p:blipFill>
        <p:spPr>
          <a:xfrm>
            <a:off x="9788475" y="3004438"/>
            <a:ext cx="1481456" cy="646232"/>
          </a:xfrm>
          <a:prstGeom prst="rect">
            <a:avLst/>
          </a:prstGeom>
        </p:spPr>
      </p:pic>
      <p:sp>
        <p:nvSpPr>
          <p:cNvPr id="9" name="TextBox 8">
            <a:extLst>
              <a:ext uri="{FF2B5EF4-FFF2-40B4-BE49-F238E27FC236}">
                <a16:creationId xmlns:a16="http://schemas.microsoft.com/office/drawing/2014/main" id="{823C93FC-5085-02FA-CD54-12532C1BB3D4}"/>
              </a:ext>
            </a:extLst>
          </p:cNvPr>
          <p:cNvSpPr txBox="1"/>
          <p:nvPr/>
        </p:nvSpPr>
        <p:spPr>
          <a:xfrm>
            <a:off x="9808968" y="390231"/>
            <a:ext cx="1382232" cy="830997"/>
          </a:xfrm>
          <a:prstGeom prst="rect">
            <a:avLst/>
          </a:prstGeom>
          <a:noFill/>
        </p:spPr>
        <p:txBody>
          <a:bodyPr wrap="square" rtlCol="0">
            <a:spAutoFit/>
          </a:bodyPr>
          <a:lstStyle/>
          <a:p>
            <a:r>
              <a:rPr lang="fa-IR" sz="2400" dirty="0">
                <a:solidFill>
                  <a:srgbClr val="FF0000"/>
                </a:solidFill>
                <a:cs typeface="2  Baran" panose="00000400000000000000" pitchFamily="2" charset="-78"/>
              </a:rPr>
              <a:t>شکل و اندازه ماتریس    </a:t>
            </a:r>
            <a:endParaRPr lang="en-US" sz="2400" dirty="0">
              <a:solidFill>
                <a:srgbClr val="FF0000"/>
              </a:solidFill>
              <a:cs typeface="2  Baran" panose="00000400000000000000" pitchFamily="2" charset="-78"/>
            </a:endParaRPr>
          </a:p>
        </p:txBody>
      </p:sp>
    </p:spTree>
    <p:extLst>
      <p:ext uri="{BB962C8B-B14F-4D97-AF65-F5344CB8AC3E}">
        <p14:creationId xmlns:p14="http://schemas.microsoft.com/office/powerpoint/2010/main" val="4129098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32A0D835-5D01-3C25-54CE-A489EE597F6D}"/>
              </a:ext>
            </a:extLst>
          </p:cNvPr>
          <p:cNvPicPr>
            <a:picLocks noChangeAspect="1"/>
          </p:cNvPicPr>
          <p:nvPr/>
        </p:nvPicPr>
        <p:blipFill>
          <a:blip r:embed="rId2"/>
          <a:stretch>
            <a:fillRect/>
          </a:stretch>
        </p:blipFill>
        <p:spPr>
          <a:xfrm>
            <a:off x="7561896" y="667602"/>
            <a:ext cx="3623556" cy="1514322"/>
          </a:xfrm>
          <a:prstGeom prst="rect">
            <a:avLst/>
          </a:prstGeom>
        </p:spPr>
      </p:pic>
      <p:pic>
        <p:nvPicPr>
          <p:cNvPr id="6" name="Picture 5">
            <a:extLst>
              <a:ext uri="{FF2B5EF4-FFF2-40B4-BE49-F238E27FC236}">
                <a16:creationId xmlns:a16="http://schemas.microsoft.com/office/drawing/2014/main" id="{E57E9909-0E25-FAE7-4215-DF14FF2DBC74}"/>
              </a:ext>
            </a:extLst>
          </p:cNvPr>
          <p:cNvPicPr>
            <a:picLocks noChangeAspect="1"/>
          </p:cNvPicPr>
          <p:nvPr/>
        </p:nvPicPr>
        <p:blipFill>
          <a:blip r:embed="rId3"/>
          <a:stretch>
            <a:fillRect/>
          </a:stretch>
        </p:blipFill>
        <p:spPr>
          <a:xfrm>
            <a:off x="570614" y="379085"/>
            <a:ext cx="5684955" cy="1861318"/>
          </a:xfrm>
          <a:prstGeom prst="rect">
            <a:avLst/>
          </a:prstGeom>
        </p:spPr>
      </p:pic>
      <p:pic>
        <p:nvPicPr>
          <p:cNvPr id="8" name="Picture 7">
            <a:extLst>
              <a:ext uri="{FF2B5EF4-FFF2-40B4-BE49-F238E27FC236}">
                <a16:creationId xmlns:a16="http://schemas.microsoft.com/office/drawing/2014/main" id="{1C226297-2779-EEEF-70CD-D42FD433CAC7}"/>
              </a:ext>
            </a:extLst>
          </p:cNvPr>
          <p:cNvPicPr>
            <a:picLocks noChangeAspect="1"/>
          </p:cNvPicPr>
          <p:nvPr/>
        </p:nvPicPr>
        <p:blipFill>
          <a:blip r:embed="rId4"/>
          <a:stretch>
            <a:fillRect/>
          </a:stretch>
        </p:blipFill>
        <p:spPr>
          <a:xfrm>
            <a:off x="570614" y="2442952"/>
            <a:ext cx="4379596" cy="2787736"/>
          </a:xfrm>
          <a:prstGeom prst="rect">
            <a:avLst/>
          </a:prstGeom>
        </p:spPr>
      </p:pic>
      <p:pic>
        <p:nvPicPr>
          <p:cNvPr id="9" name="Picture 8">
            <a:extLst>
              <a:ext uri="{FF2B5EF4-FFF2-40B4-BE49-F238E27FC236}">
                <a16:creationId xmlns:a16="http://schemas.microsoft.com/office/drawing/2014/main" id="{942457DC-83DC-7D32-FAC2-453EF5CEA359}"/>
              </a:ext>
            </a:extLst>
          </p:cNvPr>
          <p:cNvPicPr>
            <a:picLocks noChangeAspect="1"/>
          </p:cNvPicPr>
          <p:nvPr/>
        </p:nvPicPr>
        <p:blipFill>
          <a:blip r:embed="rId5"/>
          <a:stretch>
            <a:fillRect/>
          </a:stretch>
        </p:blipFill>
        <p:spPr>
          <a:xfrm>
            <a:off x="9788475" y="3004438"/>
            <a:ext cx="1481456" cy="646232"/>
          </a:xfrm>
          <a:prstGeom prst="rect">
            <a:avLst/>
          </a:prstGeom>
        </p:spPr>
      </p:pic>
    </p:spTree>
    <p:extLst>
      <p:ext uri="{BB962C8B-B14F-4D97-AF65-F5344CB8AC3E}">
        <p14:creationId xmlns:p14="http://schemas.microsoft.com/office/powerpoint/2010/main" val="3230748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a-IR" sz="2400" b="0" i="0" u="none" strike="noStrike" kern="1200" cap="none" spc="0" normalizeH="0" baseline="0" noProof="0" dirty="0">
              <a:ln>
                <a:noFill/>
              </a:ln>
              <a:solidFill>
                <a:srgbClr val="FF0000"/>
              </a:solidFill>
              <a:effectLst/>
              <a:uLnTx/>
              <a:uFillTx/>
              <a:latin typeface="Impact" panose="020B0806030902050204"/>
              <a:ea typeface="+mn-ea"/>
              <a:cs typeface="2  Baran" panose="00000400000000000000" pitchFamily="2" charset="-78"/>
            </a:endParaRPr>
          </a:p>
        </p:txBody>
      </p:sp>
      <p:pic>
        <p:nvPicPr>
          <p:cNvPr id="3" name="Picture 2">
            <a:extLst>
              <a:ext uri="{FF2B5EF4-FFF2-40B4-BE49-F238E27FC236}">
                <a16:creationId xmlns:a16="http://schemas.microsoft.com/office/drawing/2014/main" id="{10407B8A-78B6-072F-F4DF-BDCD04286D65}"/>
              </a:ext>
            </a:extLst>
          </p:cNvPr>
          <p:cNvPicPr>
            <a:picLocks noChangeAspect="1"/>
          </p:cNvPicPr>
          <p:nvPr/>
        </p:nvPicPr>
        <p:blipFill>
          <a:blip r:embed="rId2"/>
          <a:stretch>
            <a:fillRect/>
          </a:stretch>
        </p:blipFill>
        <p:spPr>
          <a:xfrm>
            <a:off x="9788475" y="3004438"/>
            <a:ext cx="1481456" cy="646232"/>
          </a:xfrm>
          <a:prstGeom prst="rect">
            <a:avLst/>
          </a:prstGeom>
        </p:spPr>
      </p:pic>
      <p:sp>
        <p:nvSpPr>
          <p:cNvPr id="4" name="TextBox 3">
            <a:extLst>
              <a:ext uri="{FF2B5EF4-FFF2-40B4-BE49-F238E27FC236}">
                <a16:creationId xmlns:a16="http://schemas.microsoft.com/office/drawing/2014/main" id="{9EA7A786-D0A2-0F50-85E5-875D50877491}"/>
              </a:ext>
            </a:extLst>
          </p:cNvPr>
          <p:cNvSpPr txBox="1"/>
          <p:nvPr/>
        </p:nvSpPr>
        <p:spPr>
          <a:xfrm>
            <a:off x="8335926" y="542260"/>
            <a:ext cx="2583711" cy="707886"/>
          </a:xfrm>
          <a:prstGeom prst="rect">
            <a:avLst/>
          </a:prstGeom>
          <a:noFill/>
        </p:spPr>
        <p:txBody>
          <a:bodyPr wrap="square" rtlCol="0">
            <a:spAutoFit/>
          </a:bodyPr>
          <a:lstStyle/>
          <a:p>
            <a:pPr algn="r" rtl="1"/>
            <a:r>
              <a:rPr lang="fa-IR" sz="2000" dirty="0">
                <a:solidFill>
                  <a:srgbClr val="FF0000"/>
                </a:solidFill>
                <a:cs typeface="2  Baran" panose="00000400000000000000" pitchFamily="2" charset="-78"/>
              </a:rPr>
              <a:t>میانگین، واریانس و انحراف معیار یک ماتریس</a:t>
            </a:r>
          </a:p>
        </p:txBody>
      </p:sp>
      <p:pic>
        <p:nvPicPr>
          <p:cNvPr id="6" name="Picture 5">
            <a:extLst>
              <a:ext uri="{FF2B5EF4-FFF2-40B4-BE49-F238E27FC236}">
                <a16:creationId xmlns:a16="http://schemas.microsoft.com/office/drawing/2014/main" id="{99B56B4F-A51C-D8F0-6E73-49628527CE9A}"/>
              </a:ext>
            </a:extLst>
          </p:cNvPr>
          <p:cNvPicPr>
            <a:picLocks noChangeAspect="1"/>
          </p:cNvPicPr>
          <p:nvPr/>
        </p:nvPicPr>
        <p:blipFill>
          <a:blip r:embed="rId3"/>
          <a:stretch>
            <a:fillRect/>
          </a:stretch>
        </p:blipFill>
        <p:spPr>
          <a:xfrm>
            <a:off x="729833" y="286141"/>
            <a:ext cx="6252484" cy="2711592"/>
          </a:xfrm>
          <a:prstGeom prst="rect">
            <a:avLst/>
          </a:prstGeom>
        </p:spPr>
      </p:pic>
      <p:pic>
        <p:nvPicPr>
          <p:cNvPr id="8" name="Picture 7">
            <a:extLst>
              <a:ext uri="{FF2B5EF4-FFF2-40B4-BE49-F238E27FC236}">
                <a16:creationId xmlns:a16="http://schemas.microsoft.com/office/drawing/2014/main" id="{69CDFD2A-75F3-627B-7F2A-CE2D337E1C8E}"/>
              </a:ext>
            </a:extLst>
          </p:cNvPr>
          <p:cNvPicPr>
            <a:picLocks noChangeAspect="1"/>
          </p:cNvPicPr>
          <p:nvPr/>
        </p:nvPicPr>
        <p:blipFill>
          <a:blip r:embed="rId4"/>
          <a:stretch>
            <a:fillRect/>
          </a:stretch>
        </p:blipFill>
        <p:spPr>
          <a:xfrm>
            <a:off x="570614" y="3330386"/>
            <a:ext cx="8392633" cy="1770198"/>
          </a:xfrm>
          <a:prstGeom prst="rect">
            <a:avLst/>
          </a:prstGeom>
        </p:spPr>
      </p:pic>
    </p:spTree>
    <p:extLst>
      <p:ext uri="{BB962C8B-B14F-4D97-AF65-F5344CB8AC3E}">
        <p14:creationId xmlns:p14="http://schemas.microsoft.com/office/powerpoint/2010/main" val="2863667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FF0000"/>
              </a:solidFill>
              <a:cs typeface="2  Baran" panose="00000400000000000000" pitchFamily="2" charset="-78"/>
            </a:endParaRPr>
          </a:p>
        </p:txBody>
      </p:sp>
      <p:pic>
        <p:nvPicPr>
          <p:cNvPr id="3" name="Picture 2">
            <a:extLst>
              <a:ext uri="{FF2B5EF4-FFF2-40B4-BE49-F238E27FC236}">
                <a16:creationId xmlns:a16="http://schemas.microsoft.com/office/drawing/2014/main" id="{10407B8A-78B6-072F-F4DF-BDCD04286D65}"/>
              </a:ext>
            </a:extLst>
          </p:cNvPr>
          <p:cNvPicPr>
            <a:picLocks noChangeAspect="1"/>
          </p:cNvPicPr>
          <p:nvPr/>
        </p:nvPicPr>
        <p:blipFill>
          <a:blip r:embed="rId2"/>
          <a:stretch>
            <a:fillRect/>
          </a:stretch>
        </p:blipFill>
        <p:spPr>
          <a:xfrm>
            <a:off x="9788475" y="3004438"/>
            <a:ext cx="1481456" cy="646232"/>
          </a:xfrm>
          <a:prstGeom prst="rect">
            <a:avLst/>
          </a:prstGeom>
        </p:spPr>
      </p:pic>
      <p:sp>
        <p:nvSpPr>
          <p:cNvPr id="4" name="TextBox 3">
            <a:extLst>
              <a:ext uri="{FF2B5EF4-FFF2-40B4-BE49-F238E27FC236}">
                <a16:creationId xmlns:a16="http://schemas.microsoft.com/office/drawing/2014/main" id="{43DB3215-960E-6AB0-9490-C0941B8B4C1A}"/>
              </a:ext>
            </a:extLst>
          </p:cNvPr>
          <p:cNvSpPr txBox="1"/>
          <p:nvPr/>
        </p:nvSpPr>
        <p:spPr>
          <a:xfrm>
            <a:off x="8782494" y="382773"/>
            <a:ext cx="2371060" cy="830997"/>
          </a:xfrm>
          <a:prstGeom prst="rect">
            <a:avLst/>
          </a:prstGeom>
          <a:noFill/>
        </p:spPr>
        <p:txBody>
          <a:bodyPr wrap="square" rtlCol="0">
            <a:spAutoFit/>
          </a:bodyPr>
          <a:lstStyle/>
          <a:p>
            <a:pPr algn="r" rtl="1"/>
            <a:r>
              <a:rPr lang="fa-IR" sz="2400" dirty="0">
                <a:solidFill>
                  <a:srgbClr val="FF0000"/>
                </a:solidFill>
                <a:cs typeface="2  Baran" panose="00000400000000000000" pitchFamily="2" charset="-78"/>
              </a:rPr>
              <a:t>یافتن المانهای حداقل و حداکثر یک ماتریس</a:t>
            </a:r>
            <a:endParaRPr lang="en-US" sz="2400" dirty="0">
              <a:solidFill>
                <a:srgbClr val="FF0000"/>
              </a:solidFill>
              <a:cs typeface="2  Baran" panose="00000400000000000000" pitchFamily="2" charset="-78"/>
            </a:endParaRPr>
          </a:p>
        </p:txBody>
      </p:sp>
      <p:pic>
        <p:nvPicPr>
          <p:cNvPr id="6" name="Picture 5">
            <a:extLst>
              <a:ext uri="{FF2B5EF4-FFF2-40B4-BE49-F238E27FC236}">
                <a16:creationId xmlns:a16="http://schemas.microsoft.com/office/drawing/2014/main" id="{2C3C1109-0189-F629-781D-4004BF465ED3}"/>
              </a:ext>
            </a:extLst>
          </p:cNvPr>
          <p:cNvPicPr>
            <a:picLocks noChangeAspect="1"/>
          </p:cNvPicPr>
          <p:nvPr/>
        </p:nvPicPr>
        <p:blipFill>
          <a:blip r:embed="rId3"/>
          <a:stretch>
            <a:fillRect/>
          </a:stretch>
        </p:blipFill>
        <p:spPr>
          <a:xfrm>
            <a:off x="568941" y="500162"/>
            <a:ext cx="6500037" cy="2626673"/>
          </a:xfrm>
          <a:prstGeom prst="rect">
            <a:avLst/>
          </a:prstGeom>
        </p:spPr>
      </p:pic>
      <p:pic>
        <p:nvPicPr>
          <p:cNvPr id="8" name="Picture 7">
            <a:extLst>
              <a:ext uri="{FF2B5EF4-FFF2-40B4-BE49-F238E27FC236}">
                <a16:creationId xmlns:a16="http://schemas.microsoft.com/office/drawing/2014/main" id="{BF254D02-3497-B2E4-52F4-1F27FFD21ECB}"/>
              </a:ext>
            </a:extLst>
          </p:cNvPr>
          <p:cNvPicPr>
            <a:picLocks noChangeAspect="1"/>
          </p:cNvPicPr>
          <p:nvPr/>
        </p:nvPicPr>
        <p:blipFill>
          <a:blip r:embed="rId4"/>
          <a:stretch>
            <a:fillRect/>
          </a:stretch>
        </p:blipFill>
        <p:spPr>
          <a:xfrm>
            <a:off x="922069" y="3731165"/>
            <a:ext cx="5477639" cy="1267002"/>
          </a:xfrm>
          <a:prstGeom prst="rect">
            <a:avLst/>
          </a:prstGeom>
        </p:spPr>
      </p:pic>
    </p:spTree>
    <p:extLst>
      <p:ext uri="{BB962C8B-B14F-4D97-AF65-F5344CB8AC3E}">
        <p14:creationId xmlns:p14="http://schemas.microsoft.com/office/powerpoint/2010/main" val="3663039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F92E98E5-A44B-EECA-8946-E5B69AE72C4E}"/>
              </a:ext>
            </a:extLst>
          </p:cNvPr>
          <p:cNvSpPr txBox="1"/>
          <p:nvPr/>
        </p:nvSpPr>
        <p:spPr>
          <a:xfrm>
            <a:off x="7102549" y="478465"/>
            <a:ext cx="3572539" cy="646331"/>
          </a:xfrm>
          <a:prstGeom prst="rect">
            <a:avLst/>
          </a:prstGeom>
          <a:noFill/>
        </p:spPr>
        <p:txBody>
          <a:bodyPr wrap="square" rtlCol="0">
            <a:spAutoFit/>
          </a:bodyPr>
          <a:lstStyle/>
          <a:p>
            <a:pPr algn="r"/>
            <a:r>
              <a:rPr lang="fa-IR" sz="3600" dirty="0">
                <a:solidFill>
                  <a:srgbClr val="FF0000"/>
                </a:solidFill>
                <a:cs typeface="2  Badr" panose="00000400000000000000" pitchFamily="2" charset="-78"/>
              </a:rPr>
              <a:t>دترمینان</a:t>
            </a:r>
            <a:r>
              <a:rPr lang="fa-IR" sz="3600" dirty="0">
                <a:cs typeface="2  Badr" panose="00000400000000000000" pitchFamily="2" charset="-78"/>
              </a:rPr>
              <a:t> </a:t>
            </a:r>
            <a:endParaRPr lang="en-US" sz="3600" dirty="0">
              <a:cs typeface="2  Badr" panose="00000400000000000000" pitchFamily="2" charset="-78"/>
            </a:endParaRPr>
          </a:p>
        </p:txBody>
      </p:sp>
      <p:pic>
        <p:nvPicPr>
          <p:cNvPr id="5" name="Picture 4">
            <a:extLst>
              <a:ext uri="{FF2B5EF4-FFF2-40B4-BE49-F238E27FC236}">
                <a16:creationId xmlns:a16="http://schemas.microsoft.com/office/drawing/2014/main" id="{661593F2-7340-AFDF-C549-1BBC4EDF004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9609" y="397454"/>
            <a:ext cx="8755265" cy="4638327"/>
          </a:xfrm>
          <a:prstGeom prst="rect">
            <a:avLst/>
          </a:prstGeom>
        </p:spPr>
      </p:pic>
    </p:spTree>
    <p:extLst>
      <p:ext uri="{BB962C8B-B14F-4D97-AF65-F5344CB8AC3E}">
        <p14:creationId xmlns:p14="http://schemas.microsoft.com/office/powerpoint/2010/main" val="365312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CCFF6-8913-0EBA-D2A1-31164EC4BB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6488" y="768623"/>
            <a:ext cx="4110254" cy="3502103"/>
          </a:xfrm>
          <a:prstGeom prst="rect">
            <a:avLst/>
          </a:prstGeom>
        </p:spPr>
      </p:pic>
      <p:pic>
        <p:nvPicPr>
          <p:cNvPr id="5" name="Picture 4">
            <a:extLst>
              <a:ext uri="{FF2B5EF4-FFF2-40B4-BE49-F238E27FC236}">
                <a16:creationId xmlns:a16="http://schemas.microsoft.com/office/drawing/2014/main" id="{7E14F954-17BB-00AC-FDA0-372676CC940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351164" y="768623"/>
            <a:ext cx="3170329" cy="3515814"/>
          </a:xfrm>
          <a:prstGeom prst="rect">
            <a:avLst/>
          </a:prstGeom>
        </p:spPr>
      </p:pic>
      <p:pic>
        <p:nvPicPr>
          <p:cNvPr id="7" name="Picture 6">
            <a:extLst>
              <a:ext uri="{FF2B5EF4-FFF2-40B4-BE49-F238E27FC236}">
                <a16:creationId xmlns:a16="http://schemas.microsoft.com/office/drawing/2014/main" id="{E2C6423E-FEC3-0E6A-E00B-22DF7093425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705915" y="782334"/>
            <a:ext cx="3789947" cy="3502103"/>
          </a:xfrm>
          <a:prstGeom prst="rect">
            <a:avLst/>
          </a:prstGeom>
        </p:spPr>
      </p:pic>
    </p:spTree>
    <p:extLst>
      <p:ext uri="{BB962C8B-B14F-4D97-AF65-F5344CB8AC3E}">
        <p14:creationId xmlns:p14="http://schemas.microsoft.com/office/powerpoint/2010/main" val="3806504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10407B8A-78B6-072F-F4DF-BDCD04286D65}"/>
              </a:ext>
            </a:extLst>
          </p:cNvPr>
          <p:cNvPicPr>
            <a:picLocks noChangeAspect="1"/>
          </p:cNvPicPr>
          <p:nvPr/>
        </p:nvPicPr>
        <p:blipFill>
          <a:blip r:embed="rId2"/>
          <a:stretch>
            <a:fillRect/>
          </a:stretch>
        </p:blipFill>
        <p:spPr>
          <a:xfrm>
            <a:off x="9788475" y="3004438"/>
            <a:ext cx="1481456" cy="646232"/>
          </a:xfrm>
          <a:prstGeom prst="rect">
            <a:avLst/>
          </a:prstGeom>
        </p:spPr>
      </p:pic>
      <p:pic>
        <p:nvPicPr>
          <p:cNvPr id="5" name="Picture 4">
            <a:extLst>
              <a:ext uri="{FF2B5EF4-FFF2-40B4-BE49-F238E27FC236}">
                <a16:creationId xmlns:a16="http://schemas.microsoft.com/office/drawing/2014/main" id="{5214836A-C92C-84A2-E227-6BE1B8DE2E3C}"/>
              </a:ext>
            </a:extLst>
          </p:cNvPr>
          <p:cNvPicPr>
            <a:picLocks noChangeAspect="1"/>
          </p:cNvPicPr>
          <p:nvPr/>
        </p:nvPicPr>
        <p:blipFill>
          <a:blip r:embed="rId3"/>
          <a:stretch>
            <a:fillRect/>
          </a:stretch>
        </p:blipFill>
        <p:spPr>
          <a:xfrm>
            <a:off x="968255" y="562260"/>
            <a:ext cx="9107171" cy="2267266"/>
          </a:xfrm>
          <a:prstGeom prst="rect">
            <a:avLst/>
          </a:prstGeom>
        </p:spPr>
      </p:pic>
      <p:pic>
        <p:nvPicPr>
          <p:cNvPr id="7" name="Picture 6">
            <a:extLst>
              <a:ext uri="{FF2B5EF4-FFF2-40B4-BE49-F238E27FC236}">
                <a16:creationId xmlns:a16="http://schemas.microsoft.com/office/drawing/2014/main" id="{6116AD7F-4719-CF6C-8445-DF73D521606C}"/>
              </a:ext>
            </a:extLst>
          </p:cNvPr>
          <p:cNvPicPr>
            <a:picLocks noChangeAspect="1"/>
          </p:cNvPicPr>
          <p:nvPr/>
        </p:nvPicPr>
        <p:blipFill>
          <a:blip r:embed="rId4"/>
          <a:stretch>
            <a:fillRect/>
          </a:stretch>
        </p:blipFill>
        <p:spPr>
          <a:xfrm>
            <a:off x="1332378" y="4107115"/>
            <a:ext cx="8145012" cy="600159"/>
          </a:xfrm>
          <a:prstGeom prst="rect">
            <a:avLst/>
          </a:prstGeom>
        </p:spPr>
      </p:pic>
    </p:spTree>
    <p:extLst>
      <p:ext uri="{BB962C8B-B14F-4D97-AF65-F5344CB8AC3E}">
        <p14:creationId xmlns:p14="http://schemas.microsoft.com/office/powerpoint/2010/main" val="532242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7E28AC7-6BCA-4CA2-6B14-60C374EAADCF}"/>
              </a:ext>
            </a:extLst>
          </p:cNvPr>
          <p:cNvSpPr txBox="1"/>
          <p:nvPr/>
        </p:nvSpPr>
        <p:spPr>
          <a:xfrm>
            <a:off x="8516679" y="552893"/>
            <a:ext cx="2519916" cy="523220"/>
          </a:xfrm>
          <a:prstGeom prst="rect">
            <a:avLst/>
          </a:prstGeom>
          <a:noFill/>
        </p:spPr>
        <p:txBody>
          <a:bodyPr wrap="square" rtlCol="0">
            <a:spAutoFit/>
          </a:bodyPr>
          <a:lstStyle/>
          <a:p>
            <a:pPr algn="r" rtl="1"/>
            <a:r>
              <a:rPr lang="fa-IR" sz="2800" dirty="0">
                <a:solidFill>
                  <a:srgbClr val="FF0000"/>
                </a:solidFill>
                <a:cs typeface="2  Baran" panose="00000400000000000000" pitchFamily="2" charset="-78"/>
              </a:rPr>
              <a:t>ضرب ماتریس</a:t>
            </a:r>
            <a:endParaRPr lang="en-US" sz="2800" dirty="0">
              <a:solidFill>
                <a:srgbClr val="FF0000"/>
              </a:solidFill>
              <a:cs typeface="2  Baran" panose="00000400000000000000" pitchFamily="2" charset="-78"/>
            </a:endParaRPr>
          </a:p>
        </p:txBody>
      </p:sp>
      <p:pic>
        <p:nvPicPr>
          <p:cNvPr id="6" name="Picture 5">
            <a:extLst>
              <a:ext uri="{FF2B5EF4-FFF2-40B4-BE49-F238E27FC236}">
                <a16:creationId xmlns:a16="http://schemas.microsoft.com/office/drawing/2014/main" id="{261A7DAB-10BE-DFF7-4B9F-CCDC3900E14C}"/>
              </a:ext>
            </a:extLst>
          </p:cNvPr>
          <p:cNvPicPr>
            <a:picLocks noChangeAspect="1"/>
          </p:cNvPicPr>
          <p:nvPr/>
        </p:nvPicPr>
        <p:blipFill>
          <a:blip r:embed="rId2"/>
          <a:stretch>
            <a:fillRect/>
          </a:stretch>
        </p:blipFill>
        <p:spPr>
          <a:xfrm>
            <a:off x="1474963" y="1319144"/>
            <a:ext cx="8073076" cy="3737990"/>
          </a:xfrm>
          <a:prstGeom prst="rect">
            <a:avLst/>
          </a:prstGeom>
        </p:spPr>
      </p:pic>
    </p:spTree>
    <p:extLst>
      <p:ext uri="{BB962C8B-B14F-4D97-AF65-F5344CB8AC3E}">
        <p14:creationId xmlns:p14="http://schemas.microsoft.com/office/powerpoint/2010/main" val="1417098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10407B8A-78B6-072F-F4DF-BDCD04286D65}"/>
              </a:ext>
            </a:extLst>
          </p:cNvPr>
          <p:cNvPicPr>
            <a:picLocks noChangeAspect="1"/>
          </p:cNvPicPr>
          <p:nvPr/>
        </p:nvPicPr>
        <p:blipFill>
          <a:blip r:embed="rId2"/>
          <a:stretch>
            <a:fillRect/>
          </a:stretch>
        </p:blipFill>
        <p:spPr>
          <a:xfrm>
            <a:off x="9788475" y="3004438"/>
            <a:ext cx="1481456" cy="646232"/>
          </a:xfrm>
          <a:prstGeom prst="rect">
            <a:avLst/>
          </a:prstGeom>
        </p:spPr>
      </p:pic>
      <p:pic>
        <p:nvPicPr>
          <p:cNvPr id="5" name="Picture 4">
            <a:extLst>
              <a:ext uri="{FF2B5EF4-FFF2-40B4-BE49-F238E27FC236}">
                <a16:creationId xmlns:a16="http://schemas.microsoft.com/office/drawing/2014/main" id="{D50BFF96-4F57-3789-4BF6-4AB7B96957B6}"/>
              </a:ext>
            </a:extLst>
          </p:cNvPr>
          <p:cNvPicPr>
            <a:picLocks noChangeAspect="1"/>
          </p:cNvPicPr>
          <p:nvPr/>
        </p:nvPicPr>
        <p:blipFill>
          <a:blip r:embed="rId3"/>
          <a:stretch>
            <a:fillRect/>
          </a:stretch>
        </p:blipFill>
        <p:spPr>
          <a:xfrm>
            <a:off x="570614" y="516022"/>
            <a:ext cx="10679877" cy="2200596"/>
          </a:xfrm>
          <a:prstGeom prst="rect">
            <a:avLst/>
          </a:prstGeom>
        </p:spPr>
      </p:pic>
      <p:pic>
        <p:nvPicPr>
          <p:cNvPr id="7" name="Picture 6">
            <a:extLst>
              <a:ext uri="{FF2B5EF4-FFF2-40B4-BE49-F238E27FC236}">
                <a16:creationId xmlns:a16="http://schemas.microsoft.com/office/drawing/2014/main" id="{6AD420E0-A21E-7FDE-3AC3-3B1A3E8AF3C5}"/>
              </a:ext>
            </a:extLst>
          </p:cNvPr>
          <p:cNvPicPr>
            <a:picLocks noChangeAspect="1"/>
          </p:cNvPicPr>
          <p:nvPr/>
        </p:nvPicPr>
        <p:blipFill>
          <a:blip r:embed="rId4"/>
          <a:stretch>
            <a:fillRect/>
          </a:stretch>
        </p:blipFill>
        <p:spPr>
          <a:xfrm>
            <a:off x="1463259" y="3282697"/>
            <a:ext cx="7011378" cy="1686160"/>
          </a:xfrm>
          <a:prstGeom prst="rect">
            <a:avLst/>
          </a:prstGeom>
        </p:spPr>
      </p:pic>
    </p:spTree>
    <p:extLst>
      <p:ext uri="{BB962C8B-B14F-4D97-AF65-F5344CB8AC3E}">
        <p14:creationId xmlns:p14="http://schemas.microsoft.com/office/powerpoint/2010/main" val="2971895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10407B8A-78B6-072F-F4DF-BDCD04286D65}"/>
              </a:ext>
            </a:extLst>
          </p:cNvPr>
          <p:cNvPicPr>
            <a:picLocks noChangeAspect="1"/>
          </p:cNvPicPr>
          <p:nvPr/>
        </p:nvPicPr>
        <p:blipFill>
          <a:blip r:embed="rId2"/>
          <a:stretch>
            <a:fillRect/>
          </a:stretch>
        </p:blipFill>
        <p:spPr>
          <a:xfrm>
            <a:off x="9788475" y="3004438"/>
            <a:ext cx="1481456" cy="646232"/>
          </a:xfrm>
          <a:prstGeom prst="rect">
            <a:avLst/>
          </a:prstGeom>
        </p:spPr>
      </p:pic>
      <p:sp>
        <p:nvSpPr>
          <p:cNvPr id="5" name="TextBox 4">
            <a:extLst>
              <a:ext uri="{FF2B5EF4-FFF2-40B4-BE49-F238E27FC236}">
                <a16:creationId xmlns:a16="http://schemas.microsoft.com/office/drawing/2014/main" id="{C1CB2511-B519-B3C2-7F97-B1060FB2340A}"/>
              </a:ext>
            </a:extLst>
          </p:cNvPr>
          <p:cNvSpPr txBox="1"/>
          <p:nvPr/>
        </p:nvSpPr>
        <p:spPr>
          <a:xfrm>
            <a:off x="8516679" y="552893"/>
            <a:ext cx="2519916" cy="523220"/>
          </a:xfrm>
          <a:prstGeom prst="rect">
            <a:avLst/>
          </a:prstGeom>
          <a:noFill/>
        </p:spPr>
        <p:txBody>
          <a:bodyPr wrap="square" rtlCol="0">
            <a:spAutoFit/>
          </a:bodyPr>
          <a:lstStyle/>
          <a:p>
            <a:pPr algn="r" rtl="1"/>
            <a:r>
              <a:rPr lang="fa-IR" sz="2800" dirty="0">
                <a:solidFill>
                  <a:srgbClr val="FF0000"/>
                </a:solidFill>
                <a:cs typeface="2  Baran" panose="00000400000000000000" pitchFamily="2" charset="-78"/>
              </a:rPr>
              <a:t>وارون ماتریس</a:t>
            </a:r>
            <a:endParaRPr lang="en-US" sz="2800" dirty="0">
              <a:solidFill>
                <a:srgbClr val="FF0000"/>
              </a:solidFill>
              <a:cs typeface="2  Baran" panose="00000400000000000000" pitchFamily="2" charset="-78"/>
            </a:endParaRPr>
          </a:p>
        </p:txBody>
      </p:sp>
      <p:pic>
        <p:nvPicPr>
          <p:cNvPr id="7" name="Picture 6">
            <a:extLst>
              <a:ext uri="{FF2B5EF4-FFF2-40B4-BE49-F238E27FC236}">
                <a16:creationId xmlns:a16="http://schemas.microsoft.com/office/drawing/2014/main" id="{F11BB8C8-814F-1960-9127-1078364DBB0B}"/>
              </a:ext>
            </a:extLst>
          </p:cNvPr>
          <p:cNvPicPr>
            <a:picLocks noChangeAspect="1"/>
          </p:cNvPicPr>
          <p:nvPr/>
        </p:nvPicPr>
        <p:blipFill>
          <a:blip r:embed="rId3"/>
          <a:stretch>
            <a:fillRect/>
          </a:stretch>
        </p:blipFill>
        <p:spPr>
          <a:xfrm>
            <a:off x="655213" y="468404"/>
            <a:ext cx="8202170" cy="2248214"/>
          </a:xfrm>
          <a:prstGeom prst="rect">
            <a:avLst/>
          </a:prstGeom>
        </p:spPr>
      </p:pic>
      <p:pic>
        <p:nvPicPr>
          <p:cNvPr id="9" name="Picture 8">
            <a:extLst>
              <a:ext uri="{FF2B5EF4-FFF2-40B4-BE49-F238E27FC236}">
                <a16:creationId xmlns:a16="http://schemas.microsoft.com/office/drawing/2014/main" id="{269B1085-D18F-B6D1-86B0-9D8CF2D344E0}"/>
              </a:ext>
            </a:extLst>
          </p:cNvPr>
          <p:cNvPicPr>
            <a:picLocks noChangeAspect="1"/>
          </p:cNvPicPr>
          <p:nvPr/>
        </p:nvPicPr>
        <p:blipFill>
          <a:blip r:embed="rId4"/>
          <a:stretch>
            <a:fillRect/>
          </a:stretch>
        </p:blipFill>
        <p:spPr>
          <a:xfrm>
            <a:off x="1437268" y="3158441"/>
            <a:ext cx="4915586" cy="2181529"/>
          </a:xfrm>
          <a:prstGeom prst="rect">
            <a:avLst/>
          </a:prstGeom>
        </p:spPr>
      </p:pic>
    </p:spTree>
    <p:extLst>
      <p:ext uri="{BB962C8B-B14F-4D97-AF65-F5344CB8AC3E}">
        <p14:creationId xmlns:p14="http://schemas.microsoft.com/office/powerpoint/2010/main" val="630344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10407B8A-78B6-072F-F4DF-BDCD04286D65}"/>
              </a:ext>
            </a:extLst>
          </p:cNvPr>
          <p:cNvPicPr>
            <a:picLocks noChangeAspect="1"/>
          </p:cNvPicPr>
          <p:nvPr/>
        </p:nvPicPr>
        <p:blipFill>
          <a:blip r:embed="rId2"/>
          <a:stretch>
            <a:fillRect/>
          </a:stretch>
        </p:blipFill>
        <p:spPr>
          <a:xfrm>
            <a:off x="9788475" y="3004438"/>
            <a:ext cx="1481456" cy="646232"/>
          </a:xfrm>
          <a:prstGeom prst="rect">
            <a:avLst/>
          </a:prstGeom>
        </p:spPr>
      </p:pic>
      <p:sp>
        <p:nvSpPr>
          <p:cNvPr id="5" name="TextBox 4">
            <a:extLst>
              <a:ext uri="{FF2B5EF4-FFF2-40B4-BE49-F238E27FC236}">
                <a16:creationId xmlns:a16="http://schemas.microsoft.com/office/drawing/2014/main" id="{70CC0FD9-846C-E54F-F6B9-F7329617ED54}"/>
              </a:ext>
            </a:extLst>
          </p:cNvPr>
          <p:cNvSpPr txBox="1"/>
          <p:nvPr/>
        </p:nvSpPr>
        <p:spPr>
          <a:xfrm>
            <a:off x="8516679" y="552893"/>
            <a:ext cx="2519916" cy="954107"/>
          </a:xfrm>
          <a:prstGeom prst="rect">
            <a:avLst/>
          </a:prstGeom>
          <a:noFill/>
        </p:spPr>
        <p:txBody>
          <a:bodyPr wrap="square" rtlCol="0">
            <a:spAutoFit/>
          </a:bodyPr>
          <a:lstStyle/>
          <a:p>
            <a:pPr algn="r" rtl="1"/>
            <a:r>
              <a:rPr lang="fa-IR" sz="2800" dirty="0">
                <a:solidFill>
                  <a:srgbClr val="FF0000"/>
                </a:solidFill>
                <a:cs typeface="2  Baran" panose="00000400000000000000" pitchFamily="2" charset="-78"/>
              </a:rPr>
              <a:t>تغییر شکل یک ماتریس </a:t>
            </a:r>
            <a:r>
              <a:rPr lang="en-US" sz="2800" dirty="0">
                <a:solidFill>
                  <a:srgbClr val="FF0000"/>
                </a:solidFill>
                <a:cs typeface="2  Baran" panose="00000400000000000000" pitchFamily="2" charset="-78"/>
              </a:rPr>
              <a:t>(reshape)</a:t>
            </a:r>
          </a:p>
        </p:txBody>
      </p:sp>
      <p:pic>
        <p:nvPicPr>
          <p:cNvPr id="7" name="Picture 6">
            <a:extLst>
              <a:ext uri="{FF2B5EF4-FFF2-40B4-BE49-F238E27FC236}">
                <a16:creationId xmlns:a16="http://schemas.microsoft.com/office/drawing/2014/main" id="{D09EC515-C008-09CC-E27E-985285F4894A}"/>
              </a:ext>
            </a:extLst>
          </p:cNvPr>
          <p:cNvPicPr>
            <a:picLocks noChangeAspect="1"/>
          </p:cNvPicPr>
          <p:nvPr/>
        </p:nvPicPr>
        <p:blipFill>
          <a:blip r:embed="rId3"/>
          <a:stretch>
            <a:fillRect/>
          </a:stretch>
        </p:blipFill>
        <p:spPr>
          <a:xfrm>
            <a:off x="570614" y="552893"/>
            <a:ext cx="5802541" cy="1417914"/>
          </a:xfrm>
          <a:prstGeom prst="rect">
            <a:avLst/>
          </a:prstGeom>
        </p:spPr>
      </p:pic>
      <p:pic>
        <p:nvPicPr>
          <p:cNvPr id="9" name="Picture 8">
            <a:extLst>
              <a:ext uri="{FF2B5EF4-FFF2-40B4-BE49-F238E27FC236}">
                <a16:creationId xmlns:a16="http://schemas.microsoft.com/office/drawing/2014/main" id="{8B421127-DEB3-F66B-B572-6919D06C0051}"/>
              </a:ext>
            </a:extLst>
          </p:cNvPr>
          <p:cNvPicPr>
            <a:picLocks noChangeAspect="1"/>
          </p:cNvPicPr>
          <p:nvPr/>
        </p:nvPicPr>
        <p:blipFill>
          <a:blip r:embed="rId4"/>
          <a:stretch>
            <a:fillRect/>
          </a:stretch>
        </p:blipFill>
        <p:spPr>
          <a:xfrm>
            <a:off x="2676024" y="2441062"/>
            <a:ext cx="3419976" cy="2963980"/>
          </a:xfrm>
          <a:prstGeom prst="rect">
            <a:avLst/>
          </a:prstGeom>
        </p:spPr>
      </p:pic>
    </p:spTree>
    <p:extLst>
      <p:ext uri="{BB962C8B-B14F-4D97-AF65-F5344CB8AC3E}">
        <p14:creationId xmlns:p14="http://schemas.microsoft.com/office/powerpoint/2010/main" val="4179122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24CE5FA4-5B89-5546-6097-17E651D5492E}"/>
              </a:ext>
            </a:extLst>
          </p:cNvPr>
          <p:cNvSpPr txBox="1"/>
          <p:nvPr/>
        </p:nvSpPr>
        <p:spPr>
          <a:xfrm>
            <a:off x="797443" y="478465"/>
            <a:ext cx="9877646" cy="1077218"/>
          </a:xfrm>
          <a:prstGeom prst="rect">
            <a:avLst/>
          </a:prstGeom>
          <a:noFill/>
        </p:spPr>
        <p:txBody>
          <a:bodyPr wrap="square" rtlCol="0">
            <a:spAutoFit/>
          </a:bodyPr>
          <a:lstStyle/>
          <a:p>
            <a:pPr algn="r"/>
            <a:r>
              <a:rPr lang="fa-IR" sz="3200" dirty="0">
                <a:cs typeface="2  Badr" panose="00000400000000000000" pitchFamily="2" charset="-78"/>
              </a:rPr>
              <a:t>به مجموعه ای از بردارها که تحت عمل جمع برداری و ضرب اسکالر بسته باشد یک </a:t>
            </a:r>
            <a:r>
              <a:rPr lang="fa-IR" sz="3200" dirty="0">
                <a:solidFill>
                  <a:srgbClr val="FF0000"/>
                </a:solidFill>
                <a:cs typeface="2  Badr" panose="00000400000000000000" pitchFamily="2" charset="-78"/>
              </a:rPr>
              <a:t>فضای برداری </a:t>
            </a:r>
            <a:r>
              <a:rPr lang="fa-IR" sz="3200" dirty="0">
                <a:cs typeface="2  Badr" panose="00000400000000000000" pitchFamily="2" charset="-78"/>
              </a:rPr>
              <a:t>می گوییم.</a:t>
            </a:r>
            <a:endParaRPr lang="en-US" sz="3200" dirty="0">
              <a:cs typeface="2  Badr" panose="00000400000000000000" pitchFamily="2" charset="-78"/>
            </a:endParaRPr>
          </a:p>
        </p:txBody>
      </p:sp>
      <p:pic>
        <p:nvPicPr>
          <p:cNvPr id="5" name="Picture 4">
            <a:extLst>
              <a:ext uri="{FF2B5EF4-FFF2-40B4-BE49-F238E27FC236}">
                <a16:creationId xmlns:a16="http://schemas.microsoft.com/office/drawing/2014/main" id="{FA94F49D-A55F-3A52-872F-2A75D12C8284}"/>
              </a:ext>
            </a:extLst>
          </p:cNvPr>
          <p:cNvPicPr>
            <a:picLocks noChangeAspect="1"/>
          </p:cNvPicPr>
          <p:nvPr/>
        </p:nvPicPr>
        <p:blipFill>
          <a:blip r:embed="rId2"/>
          <a:stretch>
            <a:fillRect/>
          </a:stretch>
        </p:blipFill>
        <p:spPr>
          <a:xfrm>
            <a:off x="570614" y="1132351"/>
            <a:ext cx="3806454" cy="2746360"/>
          </a:xfrm>
          <a:prstGeom prst="rect">
            <a:avLst/>
          </a:prstGeom>
        </p:spPr>
      </p:pic>
      <p:pic>
        <p:nvPicPr>
          <p:cNvPr id="7" name="Picture 6">
            <a:extLst>
              <a:ext uri="{FF2B5EF4-FFF2-40B4-BE49-F238E27FC236}">
                <a16:creationId xmlns:a16="http://schemas.microsoft.com/office/drawing/2014/main" id="{4C0F826F-1DFB-7644-B40C-1E200E4B20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57200" y="4080730"/>
            <a:ext cx="10894828" cy="1231589"/>
          </a:xfrm>
          <a:prstGeom prst="rect">
            <a:avLst/>
          </a:prstGeom>
        </p:spPr>
      </p:pic>
      <p:sp>
        <p:nvSpPr>
          <p:cNvPr id="8" name="TextBox 7">
            <a:extLst>
              <a:ext uri="{FF2B5EF4-FFF2-40B4-BE49-F238E27FC236}">
                <a16:creationId xmlns:a16="http://schemas.microsoft.com/office/drawing/2014/main" id="{6D483936-BE13-A6E3-17DA-C49BE3EAA362}"/>
              </a:ext>
            </a:extLst>
          </p:cNvPr>
          <p:cNvSpPr txBox="1"/>
          <p:nvPr/>
        </p:nvSpPr>
        <p:spPr>
          <a:xfrm>
            <a:off x="8789581" y="2673170"/>
            <a:ext cx="2562447" cy="523220"/>
          </a:xfrm>
          <a:prstGeom prst="rect">
            <a:avLst/>
          </a:prstGeom>
          <a:noFill/>
        </p:spPr>
        <p:txBody>
          <a:bodyPr wrap="square" rtlCol="0">
            <a:spAutoFit/>
          </a:bodyPr>
          <a:lstStyle/>
          <a:p>
            <a:r>
              <a:rPr lang="fa-IR" sz="2800" dirty="0">
                <a:cs typeface="2  Badr" panose="00000400000000000000" pitchFamily="2" charset="-78"/>
              </a:rPr>
              <a:t>تبدیل خطی : </a:t>
            </a:r>
            <a:endParaRPr lang="en-US" sz="2800" dirty="0">
              <a:cs typeface="2  Badr" panose="00000400000000000000" pitchFamily="2" charset="-78"/>
            </a:endParaRPr>
          </a:p>
        </p:txBody>
      </p:sp>
    </p:spTree>
    <p:extLst>
      <p:ext uri="{BB962C8B-B14F-4D97-AF65-F5344CB8AC3E}">
        <p14:creationId xmlns:p14="http://schemas.microsoft.com/office/powerpoint/2010/main" val="780220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F677CE51-3F1A-94E5-4CAC-79B5AC15807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78085" y="250039"/>
            <a:ext cx="7786910" cy="4702409"/>
          </a:xfrm>
          <a:prstGeom prst="rect">
            <a:avLst/>
          </a:prstGeom>
        </p:spPr>
      </p:pic>
    </p:spTree>
    <p:extLst>
      <p:ext uri="{BB962C8B-B14F-4D97-AF65-F5344CB8AC3E}">
        <p14:creationId xmlns:p14="http://schemas.microsoft.com/office/powerpoint/2010/main" val="2166398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74" name="Picture 2">
            <a:extLst>
              <a:ext uri="{FF2B5EF4-FFF2-40B4-BE49-F238E27FC236}">
                <a16:creationId xmlns:a16="http://schemas.microsoft.com/office/drawing/2014/main" id="{6F62D48A-2CA4-C96C-BDC0-F99C72BAE96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71600" y="696767"/>
            <a:ext cx="9143999" cy="4349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971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EDD34B0A-4787-1ABB-57D8-A4C0B0B961D6}"/>
              </a:ext>
            </a:extLst>
          </p:cNvPr>
          <p:cNvPicPr>
            <a:picLocks noChangeAspect="1"/>
          </p:cNvPicPr>
          <p:nvPr/>
        </p:nvPicPr>
        <p:blipFill>
          <a:blip r:embed="rId2"/>
          <a:stretch>
            <a:fillRect/>
          </a:stretch>
        </p:blipFill>
        <p:spPr>
          <a:xfrm>
            <a:off x="1351678" y="2225779"/>
            <a:ext cx="4213237" cy="2694813"/>
          </a:xfrm>
          <a:prstGeom prst="rect">
            <a:avLst/>
          </a:prstGeom>
        </p:spPr>
      </p:pic>
      <p:pic>
        <p:nvPicPr>
          <p:cNvPr id="8" name="Picture 7">
            <a:extLst>
              <a:ext uri="{FF2B5EF4-FFF2-40B4-BE49-F238E27FC236}">
                <a16:creationId xmlns:a16="http://schemas.microsoft.com/office/drawing/2014/main" id="{032AEF09-B850-F994-AA5A-50FDE62AD6CF}"/>
              </a:ext>
            </a:extLst>
          </p:cNvPr>
          <p:cNvPicPr>
            <a:picLocks noChangeAspect="1"/>
          </p:cNvPicPr>
          <p:nvPr/>
        </p:nvPicPr>
        <p:blipFill>
          <a:blip r:embed="rId3"/>
          <a:stretch>
            <a:fillRect/>
          </a:stretch>
        </p:blipFill>
        <p:spPr>
          <a:xfrm>
            <a:off x="2146861" y="636659"/>
            <a:ext cx="2029108" cy="1076475"/>
          </a:xfrm>
          <a:prstGeom prst="rect">
            <a:avLst/>
          </a:prstGeom>
        </p:spPr>
      </p:pic>
      <p:sp>
        <p:nvSpPr>
          <p:cNvPr id="9" name="TextBox 8">
            <a:extLst>
              <a:ext uri="{FF2B5EF4-FFF2-40B4-BE49-F238E27FC236}">
                <a16:creationId xmlns:a16="http://schemas.microsoft.com/office/drawing/2014/main" id="{ED93D7BA-D359-AD3D-8A58-40F50D6E679D}"/>
              </a:ext>
            </a:extLst>
          </p:cNvPr>
          <p:cNvSpPr txBox="1"/>
          <p:nvPr/>
        </p:nvSpPr>
        <p:spPr>
          <a:xfrm>
            <a:off x="5667154" y="965328"/>
            <a:ext cx="5369442" cy="2739211"/>
          </a:xfrm>
          <a:prstGeom prst="rect">
            <a:avLst/>
          </a:prstGeom>
          <a:noFill/>
        </p:spPr>
        <p:txBody>
          <a:bodyPr wrap="square" rtlCol="0">
            <a:spAutoFit/>
          </a:bodyPr>
          <a:lstStyle/>
          <a:p>
            <a:pPr algn="l" rtl="1"/>
            <a:r>
              <a:rPr lang="fa-IR" sz="2400" b="1" dirty="0">
                <a:cs typeface="2  Badr" panose="00000400000000000000" pitchFamily="2" charset="-78"/>
              </a:rPr>
              <a:t>بردار </a:t>
            </a:r>
            <a:r>
              <a:rPr lang="en-US" sz="2400" b="1" dirty="0">
                <a:latin typeface="Noto Serif" panose="02020600060500020200" pitchFamily="18" charset="0"/>
                <a:ea typeface="Noto Serif" panose="02020600060500020200" pitchFamily="18" charset="0"/>
                <a:cs typeface="Noto Serif" panose="02020600060500020200" pitchFamily="18" charset="0"/>
              </a:rPr>
              <a:t>u</a:t>
            </a:r>
            <a:r>
              <a:rPr lang="en-US" sz="2400" b="1" dirty="0">
                <a:cs typeface="2  Badr" panose="00000400000000000000" pitchFamily="2" charset="-78"/>
              </a:rPr>
              <a:t> </a:t>
            </a:r>
            <a:r>
              <a:rPr lang="fa-IR" sz="2400" b="1" dirty="0">
                <a:cs typeface="2  Badr" panose="00000400000000000000" pitchFamily="2" charset="-78"/>
              </a:rPr>
              <a:t>  را یک </a:t>
            </a:r>
            <a:r>
              <a:rPr lang="fa-IR" sz="2400" b="1" dirty="0">
                <a:solidFill>
                  <a:srgbClr val="FF0000"/>
                </a:solidFill>
                <a:cs typeface="2  Badr" panose="00000400000000000000" pitchFamily="2" charset="-78"/>
              </a:rPr>
              <a:t>بردار ویژه </a:t>
            </a:r>
            <a:r>
              <a:rPr lang="fa-IR" sz="2400" b="1" dirty="0">
                <a:cs typeface="2  Badr" panose="00000400000000000000" pitchFamily="2" charset="-78"/>
              </a:rPr>
              <a:t>ماتریس </a:t>
            </a:r>
            <a:r>
              <a:rPr lang="en-US" sz="2400" b="1" dirty="0">
                <a:cs typeface="2  Badr" panose="00000400000000000000" pitchFamily="2" charset="-78"/>
              </a:rPr>
              <a:t>  </a:t>
            </a:r>
            <a:r>
              <a:rPr lang="en-US" sz="2400" b="1" i="1" dirty="0">
                <a:latin typeface="Noto Serif" panose="02020600060500020200" pitchFamily="18" charset="0"/>
                <a:ea typeface="Noto Serif" panose="02020600060500020200" pitchFamily="18" charset="0"/>
                <a:cs typeface="Noto Serif" panose="02020600060500020200" pitchFamily="18" charset="0"/>
              </a:rPr>
              <a:t>A</a:t>
            </a:r>
            <a:r>
              <a:rPr lang="en-US" sz="2400" b="1" dirty="0">
                <a:cs typeface="2  Badr" panose="00000400000000000000" pitchFamily="2" charset="-78"/>
              </a:rPr>
              <a:t>  </a:t>
            </a:r>
            <a:r>
              <a:rPr lang="fa-IR" sz="2400" b="1" dirty="0">
                <a:cs typeface="2  Badr" panose="00000400000000000000" pitchFamily="2" charset="-78"/>
              </a:rPr>
              <a:t> گوییم هرگاه</a:t>
            </a:r>
          </a:p>
          <a:p>
            <a:pPr algn="l" rtl="1"/>
            <a:endParaRPr lang="fa-IR" sz="2400" b="1" dirty="0">
              <a:cs typeface="2  Badr" panose="00000400000000000000" pitchFamily="2" charset="-78"/>
            </a:endParaRPr>
          </a:p>
          <a:p>
            <a:pPr algn="r" rtl="1"/>
            <a:r>
              <a:rPr lang="fa-IR" sz="2400" b="1" dirty="0">
                <a:cs typeface="2  Badr" panose="00000400000000000000" pitchFamily="2" charset="-78"/>
              </a:rPr>
              <a:t>همچنین به  </a:t>
            </a:r>
            <a:r>
              <a:rPr lang="el-GR" sz="2800" b="1" dirty="0">
                <a:latin typeface="Roboto Thin" panose="02000000000000000000" pitchFamily="2" charset="0"/>
                <a:ea typeface="Roboto Thin" panose="02000000000000000000" pitchFamily="2" charset="0"/>
                <a:cs typeface="2  Badr" panose="00000400000000000000" pitchFamily="2" charset="-78"/>
              </a:rPr>
              <a:t>λ</a:t>
            </a:r>
            <a:r>
              <a:rPr lang="fa-IR" sz="2400" b="1" dirty="0">
                <a:cs typeface="2  Badr" panose="00000400000000000000" pitchFamily="2" charset="-78"/>
              </a:rPr>
              <a:t> </a:t>
            </a:r>
            <a:r>
              <a:rPr lang="fa-IR" sz="2400" b="1" dirty="0">
                <a:solidFill>
                  <a:srgbClr val="FF0000"/>
                </a:solidFill>
                <a:cs typeface="2  Badr" panose="00000400000000000000" pitchFamily="2" charset="-78"/>
              </a:rPr>
              <a:t>مقدار ویژه </a:t>
            </a:r>
            <a:r>
              <a:rPr lang="fa-IR" sz="2400" b="1" dirty="0">
                <a:cs typeface="2  Badr" panose="00000400000000000000" pitchFamily="2" charset="-78"/>
              </a:rPr>
              <a:t>ماتریس گوییم.</a:t>
            </a:r>
          </a:p>
          <a:p>
            <a:pPr algn="r" rtl="1"/>
            <a:r>
              <a:rPr lang="fa-IR" sz="2400" b="1" dirty="0">
                <a:cs typeface="2  Badr" panose="00000400000000000000" pitchFamily="2" charset="-78"/>
              </a:rPr>
              <a:t>برای محاسبه مقادیر ویژه ماتریس </a:t>
            </a:r>
            <a:r>
              <a:rPr lang="en-US" sz="2400" b="1" i="1" dirty="0">
                <a:latin typeface="Noto Serif" panose="02020600060500020200" pitchFamily="18" charset="0"/>
                <a:ea typeface="Noto Serif" panose="02020600060500020200" pitchFamily="18" charset="0"/>
                <a:cs typeface="Noto Serif" panose="02020600060500020200" pitchFamily="18" charset="0"/>
              </a:rPr>
              <a:t>A</a:t>
            </a:r>
            <a:r>
              <a:rPr lang="en-US" sz="2400" b="1" dirty="0">
                <a:cs typeface="2  Badr" panose="00000400000000000000" pitchFamily="2" charset="-78"/>
              </a:rPr>
              <a:t>   </a:t>
            </a:r>
            <a:r>
              <a:rPr lang="fa-IR" sz="2400" b="1" dirty="0">
                <a:cs typeface="2  Badr" panose="00000400000000000000" pitchFamily="2" charset="-78"/>
              </a:rPr>
              <a:t> کافیست معادله</a:t>
            </a:r>
          </a:p>
          <a:p>
            <a:pPr algn="r" rtl="1"/>
            <a:endParaRPr lang="fa-IR" sz="2400" b="1" dirty="0">
              <a:cs typeface="2  Badr" panose="00000400000000000000" pitchFamily="2" charset="-78"/>
            </a:endParaRPr>
          </a:p>
          <a:p>
            <a:pPr algn="ctr" rtl="1"/>
            <a:r>
              <a:rPr lang="en-US" sz="2400" b="1" i="1" dirty="0">
                <a:latin typeface="Noto Serif" panose="02020600060500020200" pitchFamily="18" charset="0"/>
                <a:ea typeface="Noto Serif" panose="02020600060500020200" pitchFamily="18" charset="0"/>
                <a:cs typeface="Noto Serif" panose="02020600060500020200" pitchFamily="18" charset="0"/>
              </a:rPr>
              <a:t>det( A - </a:t>
            </a:r>
            <a:r>
              <a:rPr lang="el-GR" sz="2400" b="1" dirty="0">
                <a:latin typeface="Roboto Thin" panose="02000000000000000000" pitchFamily="2" charset="0"/>
                <a:ea typeface="Roboto Thin" panose="02000000000000000000" pitchFamily="2" charset="0"/>
                <a:cs typeface="2  Badr" panose="00000400000000000000" pitchFamily="2" charset="-78"/>
              </a:rPr>
              <a:t>λ</a:t>
            </a:r>
            <a:r>
              <a:rPr lang="en-US" sz="2400" b="1" i="1" dirty="0">
                <a:latin typeface="Noto Serif" panose="02020600060500020200" pitchFamily="18" charset="0"/>
                <a:ea typeface="Noto Serif" panose="02020600060500020200" pitchFamily="18" charset="0"/>
                <a:cs typeface="Noto Serif" panose="02020600060500020200" pitchFamily="18" charset="0"/>
              </a:rPr>
              <a:t> I)=0 </a:t>
            </a:r>
          </a:p>
          <a:p>
            <a:pPr algn="r" rtl="1"/>
            <a:r>
              <a:rPr lang="fa-IR" sz="2400" b="1" dirty="0">
                <a:cs typeface="2  Badr" panose="00000400000000000000" pitchFamily="2" charset="-78"/>
              </a:rPr>
              <a:t> را حل کنیم.</a:t>
            </a:r>
            <a:endParaRPr lang="en-US" sz="2400" b="1" dirty="0">
              <a:cs typeface="2  Badr" panose="00000400000000000000" pitchFamily="2" charset="-78"/>
            </a:endParaRPr>
          </a:p>
        </p:txBody>
      </p:sp>
    </p:spTree>
    <p:extLst>
      <p:ext uri="{BB962C8B-B14F-4D97-AF65-F5344CB8AC3E}">
        <p14:creationId xmlns:p14="http://schemas.microsoft.com/office/powerpoint/2010/main" val="948855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DF2D67FA-4DD4-E2E8-1129-D8DF8777469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917486" y="673749"/>
            <a:ext cx="2400635" cy="905001"/>
          </a:xfrm>
          <a:prstGeom prst="rect">
            <a:avLst/>
          </a:prstGeom>
        </p:spPr>
      </p:pic>
      <p:pic>
        <p:nvPicPr>
          <p:cNvPr id="7" name="Picture 6">
            <a:extLst>
              <a:ext uri="{FF2B5EF4-FFF2-40B4-BE49-F238E27FC236}">
                <a16:creationId xmlns:a16="http://schemas.microsoft.com/office/drawing/2014/main" id="{7954D105-C0C1-6C17-9AC4-BCC0EF877C3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008289" y="1949152"/>
            <a:ext cx="6806102" cy="2959695"/>
          </a:xfrm>
          <a:prstGeom prst="rect">
            <a:avLst/>
          </a:prstGeom>
        </p:spPr>
      </p:pic>
      <p:sp>
        <p:nvSpPr>
          <p:cNvPr id="8" name="TextBox 7">
            <a:extLst>
              <a:ext uri="{FF2B5EF4-FFF2-40B4-BE49-F238E27FC236}">
                <a16:creationId xmlns:a16="http://schemas.microsoft.com/office/drawing/2014/main" id="{F9CCAE48-972C-0639-1402-C9EE99C19854}"/>
              </a:ext>
            </a:extLst>
          </p:cNvPr>
          <p:cNvSpPr txBox="1"/>
          <p:nvPr/>
        </p:nvSpPr>
        <p:spPr>
          <a:xfrm>
            <a:off x="8952614" y="818707"/>
            <a:ext cx="1754372" cy="584775"/>
          </a:xfrm>
          <a:prstGeom prst="rect">
            <a:avLst/>
          </a:prstGeom>
          <a:noFill/>
        </p:spPr>
        <p:txBody>
          <a:bodyPr wrap="square" rtlCol="0">
            <a:spAutoFit/>
          </a:bodyPr>
          <a:lstStyle/>
          <a:p>
            <a:r>
              <a:rPr lang="fa-IR" sz="3200" dirty="0">
                <a:solidFill>
                  <a:srgbClr val="FF0000"/>
                </a:solidFill>
                <a:cs typeface="2  Baran" panose="00000400000000000000" pitchFamily="2" charset="-78"/>
              </a:rPr>
              <a:t>مثال : </a:t>
            </a:r>
            <a:endParaRPr lang="en-US" sz="3200" dirty="0">
              <a:solidFill>
                <a:srgbClr val="FF0000"/>
              </a:solidFill>
              <a:cs typeface="2  Baran" panose="00000400000000000000" pitchFamily="2" charset="-78"/>
            </a:endParaRPr>
          </a:p>
        </p:txBody>
      </p:sp>
      <p:pic>
        <p:nvPicPr>
          <p:cNvPr id="10" name="Picture 9">
            <a:extLst>
              <a:ext uri="{FF2B5EF4-FFF2-40B4-BE49-F238E27FC236}">
                <a16:creationId xmlns:a16="http://schemas.microsoft.com/office/drawing/2014/main" id="{D5252944-6397-0F32-FBA0-C78E1C8EC014}"/>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590951" y="4145892"/>
            <a:ext cx="2723325" cy="762955"/>
          </a:xfrm>
          <a:prstGeom prst="rect">
            <a:avLst/>
          </a:prstGeom>
        </p:spPr>
      </p:pic>
    </p:spTree>
    <p:extLst>
      <p:ext uri="{BB962C8B-B14F-4D97-AF65-F5344CB8AC3E}">
        <p14:creationId xmlns:p14="http://schemas.microsoft.com/office/powerpoint/2010/main" val="1172399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6E0CFB-1D6D-D2AB-E73C-B8DAF020F16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A023D6B-BB30-0F89-5A1C-6ED299E81D84}"/>
              </a:ext>
            </a:extLst>
          </p:cNvPr>
          <p:cNvPicPr>
            <a:picLocks noChangeAspect="1"/>
          </p:cNvPicPr>
          <p:nvPr/>
        </p:nvPicPr>
        <p:blipFill>
          <a:blip r:embed="rId2"/>
          <a:stretch>
            <a:fillRect/>
          </a:stretch>
        </p:blipFill>
        <p:spPr>
          <a:xfrm>
            <a:off x="918795" y="613274"/>
            <a:ext cx="2269818" cy="811489"/>
          </a:xfrm>
          <a:prstGeom prst="rect">
            <a:avLst/>
          </a:prstGeom>
        </p:spPr>
      </p:pic>
      <p:pic>
        <p:nvPicPr>
          <p:cNvPr id="1026" name="Picture 2" descr="Hyperbolic Tangent (tanh) Activation ...">
            <a:extLst>
              <a:ext uri="{FF2B5EF4-FFF2-40B4-BE49-F238E27FC236}">
                <a16:creationId xmlns:a16="http://schemas.microsoft.com/office/drawing/2014/main" id="{14A7D684-DB21-0584-898A-87E0E614E92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7937" y="1436580"/>
            <a:ext cx="4722186" cy="3523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33AF1B2-8229-8295-AED4-46A9CCDF38D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5161894" y="1030143"/>
            <a:ext cx="6298371" cy="3274828"/>
          </a:xfrm>
          <a:prstGeom prst="rect">
            <a:avLst/>
          </a:prstGeom>
        </p:spPr>
      </p:pic>
      <p:pic>
        <p:nvPicPr>
          <p:cNvPr id="5" name="Picture 4">
            <a:extLst>
              <a:ext uri="{FF2B5EF4-FFF2-40B4-BE49-F238E27FC236}">
                <a16:creationId xmlns:a16="http://schemas.microsoft.com/office/drawing/2014/main" id="{89992F4D-CECD-E529-A1AA-E0A80F9D7AD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5489007" y="2317696"/>
            <a:ext cx="2269818" cy="797843"/>
          </a:xfrm>
          <a:prstGeom prst="rect">
            <a:avLst/>
          </a:prstGeom>
        </p:spPr>
      </p:pic>
    </p:spTree>
    <p:extLst>
      <p:ext uri="{BB962C8B-B14F-4D97-AF65-F5344CB8AC3E}">
        <p14:creationId xmlns:p14="http://schemas.microsoft.com/office/powerpoint/2010/main" val="870615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F9C6304F-1C3C-2E39-7369-7603E91DF4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160383" y="327320"/>
            <a:ext cx="5637302" cy="4077047"/>
          </a:xfrm>
          <a:prstGeom prst="rect">
            <a:avLst/>
          </a:prstGeom>
        </p:spPr>
      </p:pic>
      <p:pic>
        <p:nvPicPr>
          <p:cNvPr id="7" name="Picture 6">
            <a:extLst>
              <a:ext uri="{FF2B5EF4-FFF2-40B4-BE49-F238E27FC236}">
                <a16:creationId xmlns:a16="http://schemas.microsoft.com/office/drawing/2014/main" id="{8498892A-5E71-4611-A58E-FF79722306C2}"/>
              </a:ext>
            </a:extLst>
          </p:cNvPr>
          <p:cNvPicPr>
            <a:picLocks noChangeAspect="1"/>
          </p:cNvPicPr>
          <p:nvPr/>
        </p:nvPicPr>
        <p:blipFill>
          <a:blip r:embed="rId4"/>
          <a:stretch>
            <a:fillRect/>
          </a:stretch>
        </p:blipFill>
        <p:spPr>
          <a:xfrm>
            <a:off x="1552353" y="4404367"/>
            <a:ext cx="9321209" cy="941322"/>
          </a:xfrm>
          <a:prstGeom prst="rect">
            <a:avLst/>
          </a:prstGeom>
        </p:spPr>
      </p:pic>
    </p:spTree>
    <p:extLst>
      <p:ext uri="{BB962C8B-B14F-4D97-AF65-F5344CB8AC3E}">
        <p14:creationId xmlns:p14="http://schemas.microsoft.com/office/powerpoint/2010/main" val="2771784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F8BAD022-2B08-A938-C656-BD5120F48706}"/>
              </a:ext>
            </a:extLst>
          </p:cNvPr>
          <p:cNvPicPr>
            <a:picLocks noChangeAspect="1"/>
          </p:cNvPicPr>
          <p:nvPr/>
        </p:nvPicPr>
        <p:blipFill>
          <a:blip r:embed="rId2"/>
          <a:stretch>
            <a:fillRect/>
          </a:stretch>
        </p:blipFill>
        <p:spPr>
          <a:xfrm>
            <a:off x="1704475" y="1148040"/>
            <a:ext cx="8513413" cy="1840738"/>
          </a:xfrm>
          <a:prstGeom prst="rect">
            <a:avLst/>
          </a:prstGeom>
        </p:spPr>
      </p:pic>
      <p:sp>
        <p:nvSpPr>
          <p:cNvPr id="4" name="TextBox 3">
            <a:extLst>
              <a:ext uri="{FF2B5EF4-FFF2-40B4-BE49-F238E27FC236}">
                <a16:creationId xmlns:a16="http://schemas.microsoft.com/office/drawing/2014/main" id="{034456F4-BB45-A8C6-FE41-ECF4392280A9}"/>
              </a:ext>
            </a:extLst>
          </p:cNvPr>
          <p:cNvSpPr txBox="1"/>
          <p:nvPr/>
        </p:nvSpPr>
        <p:spPr>
          <a:xfrm>
            <a:off x="6634717" y="478466"/>
            <a:ext cx="4210493" cy="523220"/>
          </a:xfrm>
          <a:prstGeom prst="rect">
            <a:avLst/>
          </a:prstGeom>
          <a:noFill/>
        </p:spPr>
        <p:txBody>
          <a:bodyPr wrap="square" rtlCol="0">
            <a:spAutoFit/>
          </a:bodyPr>
          <a:lstStyle/>
          <a:p>
            <a:r>
              <a:rPr lang="fa-IR" sz="2800" dirty="0">
                <a:solidFill>
                  <a:srgbClr val="FF0000"/>
                </a:solidFill>
                <a:cs typeface="2  Baran" panose="00000400000000000000" pitchFamily="2" charset="-78"/>
              </a:rPr>
              <a:t>ضرب داخلی یا ضرب دات دو بردار</a:t>
            </a:r>
            <a:endParaRPr lang="en-US" sz="2800" dirty="0">
              <a:solidFill>
                <a:srgbClr val="FF0000"/>
              </a:solidFill>
              <a:cs typeface="2  Baran" panose="00000400000000000000" pitchFamily="2" charset="-78"/>
            </a:endParaRPr>
          </a:p>
        </p:txBody>
      </p:sp>
      <p:pic>
        <p:nvPicPr>
          <p:cNvPr id="6" name="Picture 5">
            <a:extLst>
              <a:ext uri="{FF2B5EF4-FFF2-40B4-BE49-F238E27FC236}">
                <a16:creationId xmlns:a16="http://schemas.microsoft.com/office/drawing/2014/main" id="{317A5C69-3EDE-2209-CB06-FC56066C971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871103" y="3128372"/>
            <a:ext cx="7879180" cy="2165271"/>
          </a:xfrm>
          <a:prstGeom prst="rect">
            <a:avLst/>
          </a:prstGeom>
        </p:spPr>
      </p:pic>
    </p:spTree>
    <p:extLst>
      <p:ext uri="{BB962C8B-B14F-4D97-AF65-F5344CB8AC3E}">
        <p14:creationId xmlns:p14="http://schemas.microsoft.com/office/powerpoint/2010/main" val="682508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381336AF-E3CA-D799-CF27-9D854C39B3CF}"/>
              </a:ext>
            </a:extLst>
          </p:cNvPr>
          <p:cNvSpPr txBox="1"/>
          <p:nvPr/>
        </p:nvSpPr>
        <p:spPr>
          <a:xfrm>
            <a:off x="9005776" y="297712"/>
            <a:ext cx="3030279" cy="523220"/>
          </a:xfrm>
          <a:prstGeom prst="rect">
            <a:avLst/>
          </a:prstGeom>
          <a:noFill/>
        </p:spPr>
        <p:txBody>
          <a:bodyPr wrap="square" rtlCol="0">
            <a:spAutoFit/>
          </a:bodyPr>
          <a:lstStyle/>
          <a:p>
            <a:r>
              <a:rPr lang="fa-IR" sz="2800" dirty="0">
                <a:solidFill>
                  <a:srgbClr val="FF0000"/>
                </a:solidFill>
                <a:cs typeface="2  Baran" panose="00000400000000000000" pitchFamily="2" charset="-78"/>
              </a:rPr>
              <a:t>نرم های یک بردار </a:t>
            </a:r>
            <a:endParaRPr lang="en-US" sz="2800" dirty="0">
              <a:solidFill>
                <a:srgbClr val="FF0000"/>
              </a:solidFill>
              <a:cs typeface="2  Baran" panose="00000400000000000000" pitchFamily="2" charset="-78"/>
            </a:endParaRPr>
          </a:p>
        </p:txBody>
      </p:sp>
      <p:pic>
        <p:nvPicPr>
          <p:cNvPr id="6" name="Picture 5">
            <a:extLst>
              <a:ext uri="{FF2B5EF4-FFF2-40B4-BE49-F238E27FC236}">
                <a16:creationId xmlns:a16="http://schemas.microsoft.com/office/drawing/2014/main" id="{A1FF5BE6-8E3B-B55C-3012-4D254971957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3311"/>
          <a:stretch/>
        </p:blipFill>
        <p:spPr>
          <a:xfrm>
            <a:off x="1282478" y="1256867"/>
            <a:ext cx="9158693" cy="2927670"/>
          </a:xfrm>
          <a:prstGeom prst="rect">
            <a:avLst/>
          </a:prstGeom>
        </p:spPr>
      </p:pic>
    </p:spTree>
    <p:extLst>
      <p:ext uri="{BB962C8B-B14F-4D97-AF65-F5344CB8AC3E}">
        <p14:creationId xmlns:p14="http://schemas.microsoft.com/office/powerpoint/2010/main" val="2851083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E46E81ED-07B5-BB2B-09D2-C62A0AB7C7B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00930" y="176097"/>
            <a:ext cx="7436475" cy="5037371"/>
          </a:xfrm>
          <a:prstGeom prst="rect">
            <a:avLst/>
          </a:prstGeom>
        </p:spPr>
      </p:pic>
    </p:spTree>
    <p:extLst>
      <p:ext uri="{BB962C8B-B14F-4D97-AF65-F5344CB8AC3E}">
        <p14:creationId xmlns:p14="http://schemas.microsoft.com/office/powerpoint/2010/main" val="2428585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5AD21634-BD12-6C4F-3F78-ABAA43C0B017}"/>
              </a:ext>
            </a:extLst>
          </p:cNvPr>
          <p:cNvPicPr>
            <a:picLocks noChangeAspect="1"/>
          </p:cNvPicPr>
          <p:nvPr/>
        </p:nvPicPr>
        <p:blipFill>
          <a:blip r:embed="rId2"/>
          <a:stretch>
            <a:fillRect/>
          </a:stretch>
        </p:blipFill>
        <p:spPr>
          <a:xfrm>
            <a:off x="1947766" y="361188"/>
            <a:ext cx="5017151" cy="3067812"/>
          </a:xfrm>
          <a:prstGeom prst="rect">
            <a:avLst/>
          </a:prstGeom>
        </p:spPr>
      </p:pic>
      <p:pic>
        <p:nvPicPr>
          <p:cNvPr id="8" name="Picture 7">
            <a:extLst>
              <a:ext uri="{FF2B5EF4-FFF2-40B4-BE49-F238E27FC236}">
                <a16:creationId xmlns:a16="http://schemas.microsoft.com/office/drawing/2014/main" id="{08EB12B6-9E39-D9F9-1C23-D1E456A0EECC}"/>
              </a:ext>
            </a:extLst>
          </p:cNvPr>
          <p:cNvPicPr>
            <a:picLocks noChangeAspect="1"/>
          </p:cNvPicPr>
          <p:nvPr/>
        </p:nvPicPr>
        <p:blipFill>
          <a:blip r:embed="rId3"/>
          <a:stretch>
            <a:fillRect/>
          </a:stretch>
        </p:blipFill>
        <p:spPr>
          <a:xfrm>
            <a:off x="1947766" y="3795942"/>
            <a:ext cx="7725853" cy="1467055"/>
          </a:xfrm>
          <a:prstGeom prst="rect">
            <a:avLst/>
          </a:prstGeom>
        </p:spPr>
      </p:pic>
      <p:pic>
        <p:nvPicPr>
          <p:cNvPr id="9" name="Picture 8">
            <a:extLst>
              <a:ext uri="{FF2B5EF4-FFF2-40B4-BE49-F238E27FC236}">
                <a16:creationId xmlns:a16="http://schemas.microsoft.com/office/drawing/2014/main" id="{E8A3E1BE-3AE1-2BB6-934D-71FABD6C554E}"/>
              </a:ext>
            </a:extLst>
          </p:cNvPr>
          <p:cNvPicPr>
            <a:picLocks noChangeAspect="1"/>
          </p:cNvPicPr>
          <p:nvPr/>
        </p:nvPicPr>
        <p:blipFill>
          <a:blip r:embed="rId4"/>
          <a:stretch>
            <a:fillRect/>
          </a:stretch>
        </p:blipFill>
        <p:spPr>
          <a:xfrm>
            <a:off x="9788475" y="3004438"/>
            <a:ext cx="1481456" cy="646232"/>
          </a:xfrm>
          <a:prstGeom prst="rect">
            <a:avLst/>
          </a:prstGeom>
        </p:spPr>
      </p:pic>
    </p:spTree>
    <p:extLst>
      <p:ext uri="{BB962C8B-B14F-4D97-AF65-F5344CB8AC3E}">
        <p14:creationId xmlns:p14="http://schemas.microsoft.com/office/powerpoint/2010/main" val="4181321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D85FF1E8-3DD4-ABD3-DEAF-68A837D790C7}"/>
              </a:ext>
            </a:extLst>
          </p:cNvPr>
          <p:cNvPicPr>
            <a:picLocks noChangeAspect="1"/>
          </p:cNvPicPr>
          <p:nvPr/>
        </p:nvPicPr>
        <p:blipFill>
          <a:blip r:embed="rId2"/>
          <a:stretch>
            <a:fillRect/>
          </a:stretch>
        </p:blipFill>
        <p:spPr>
          <a:xfrm>
            <a:off x="1657626" y="431808"/>
            <a:ext cx="5136579" cy="2578549"/>
          </a:xfrm>
          <a:prstGeom prst="rect">
            <a:avLst/>
          </a:prstGeom>
        </p:spPr>
      </p:pic>
      <p:pic>
        <p:nvPicPr>
          <p:cNvPr id="6" name="Picture 5">
            <a:extLst>
              <a:ext uri="{FF2B5EF4-FFF2-40B4-BE49-F238E27FC236}">
                <a16:creationId xmlns:a16="http://schemas.microsoft.com/office/drawing/2014/main" id="{34586D7B-2CD1-BABA-4EB3-4989A02B0928}"/>
              </a:ext>
            </a:extLst>
          </p:cNvPr>
          <p:cNvPicPr>
            <a:picLocks noChangeAspect="1"/>
          </p:cNvPicPr>
          <p:nvPr/>
        </p:nvPicPr>
        <p:blipFill>
          <a:blip r:embed="rId3"/>
          <a:stretch>
            <a:fillRect/>
          </a:stretch>
        </p:blipFill>
        <p:spPr>
          <a:xfrm>
            <a:off x="1657626" y="3635901"/>
            <a:ext cx="7602011" cy="1457528"/>
          </a:xfrm>
          <a:prstGeom prst="rect">
            <a:avLst/>
          </a:prstGeom>
        </p:spPr>
      </p:pic>
      <p:pic>
        <p:nvPicPr>
          <p:cNvPr id="7" name="Picture 6">
            <a:extLst>
              <a:ext uri="{FF2B5EF4-FFF2-40B4-BE49-F238E27FC236}">
                <a16:creationId xmlns:a16="http://schemas.microsoft.com/office/drawing/2014/main" id="{4E374EEF-4610-45E9-7E80-7B00FD8779DC}"/>
              </a:ext>
            </a:extLst>
          </p:cNvPr>
          <p:cNvPicPr>
            <a:picLocks noChangeAspect="1"/>
          </p:cNvPicPr>
          <p:nvPr/>
        </p:nvPicPr>
        <p:blipFill>
          <a:blip r:embed="rId4"/>
          <a:stretch>
            <a:fillRect/>
          </a:stretch>
        </p:blipFill>
        <p:spPr>
          <a:xfrm>
            <a:off x="9788475" y="3004438"/>
            <a:ext cx="1481456" cy="646232"/>
          </a:xfrm>
          <a:prstGeom prst="rect">
            <a:avLst/>
          </a:prstGeom>
        </p:spPr>
      </p:pic>
      <p:sp>
        <p:nvSpPr>
          <p:cNvPr id="8" name="Callout: Double Bent Line with Border and Accent Bar 7">
            <a:extLst>
              <a:ext uri="{FF2B5EF4-FFF2-40B4-BE49-F238E27FC236}">
                <a16:creationId xmlns:a16="http://schemas.microsoft.com/office/drawing/2014/main" id="{081900B4-81CE-9ADA-AB84-CE1E739D99A8}"/>
              </a:ext>
            </a:extLst>
          </p:cNvPr>
          <p:cNvSpPr/>
          <p:nvPr/>
        </p:nvSpPr>
        <p:spPr>
          <a:xfrm>
            <a:off x="7687340" y="1585209"/>
            <a:ext cx="2477386" cy="551935"/>
          </a:xfrm>
          <a:prstGeom prst="accentBorderCallout3">
            <a:avLst>
              <a:gd name="adj1" fmla="val 18750"/>
              <a:gd name="adj2" fmla="val -8333"/>
              <a:gd name="adj3" fmla="val 18750"/>
              <a:gd name="adj4" fmla="val -16667"/>
              <a:gd name="adj5" fmla="val 100000"/>
              <a:gd name="adj6" fmla="val -16667"/>
              <a:gd name="adj7" fmla="val 182783"/>
              <a:gd name="adj8" fmla="val -47045"/>
            </a:avLst>
          </a:prstGeom>
        </p:spPr>
        <p:style>
          <a:lnRef idx="2">
            <a:schemeClr val="accent6"/>
          </a:lnRef>
          <a:fillRef idx="1">
            <a:schemeClr val="lt1"/>
          </a:fillRef>
          <a:effectRef idx="0">
            <a:schemeClr val="accent6"/>
          </a:effectRef>
          <a:fontRef idx="minor">
            <a:schemeClr val="dk1"/>
          </a:fontRef>
        </p:style>
        <p:txBody>
          <a:bodyPr rtlCol="0" anchor="ctr"/>
          <a:lstStyle/>
          <a:p>
            <a:pPr algn="r" rtl="1"/>
            <a:r>
              <a:rPr lang="fa-IR" dirty="0">
                <a:cs typeface="2  Baran" panose="00000400000000000000" pitchFamily="2" charset="-78"/>
              </a:rPr>
              <a:t>برای نمایش تا دو رقم اعشار</a:t>
            </a:r>
            <a:endParaRPr lang="en-US" dirty="0">
              <a:cs typeface="2  Baran" panose="00000400000000000000" pitchFamily="2" charset="-78"/>
            </a:endParaRPr>
          </a:p>
        </p:txBody>
      </p:sp>
    </p:spTree>
    <p:extLst>
      <p:ext uri="{BB962C8B-B14F-4D97-AF65-F5344CB8AC3E}">
        <p14:creationId xmlns:p14="http://schemas.microsoft.com/office/powerpoint/2010/main" val="2109615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58055B75-9B06-0652-B60D-6C8C145A05A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1486" y="453868"/>
            <a:ext cx="9993120" cy="4887007"/>
          </a:xfrm>
          <a:prstGeom prst="rect">
            <a:avLst/>
          </a:prstGeom>
        </p:spPr>
      </p:pic>
    </p:spTree>
    <p:extLst>
      <p:ext uri="{BB962C8B-B14F-4D97-AF65-F5344CB8AC3E}">
        <p14:creationId xmlns:p14="http://schemas.microsoft.com/office/powerpoint/2010/main" val="2281457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625CF0B-D275-3A21-6AF1-95B5EB49FECD}"/>
              </a:ext>
            </a:extLst>
          </p:cNvPr>
          <p:cNvPicPr>
            <a:picLocks noChangeAspect="1"/>
          </p:cNvPicPr>
          <p:nvPr/>
        </p:nvPicPr>
        <p:blipFill>
          <a:blip r:embed="rId2"/>
          <a:stretch>
            <a:fillRect/>
          </a:stretch>
        </p:blipFill>
        <p:spPr>
          <a:xfrm>
            <a:off x="570614" y="345558"/>
            <a:ext cx="10667756" cy="2493411"/>
          </a:xfrm>
          <a:prstGeom prst="rect">
            <a:avLst/>
          </a:prstGeom>
        </p:spPr>
      </p:pic>
      <p:pic>
        <p:nvPicPr>
          <p:cNvPr id="1026" name="Picture 2">
            <a:extLst>
              <a:ext uri="{FF2B5EF4-FFF2-40B4-BE49-F238E27FC236}">
                <a16:creationId xmlns:a16="http://schemas.microsoft.com/office/drawing/2014/main" id="{D1D5F784-0430-DC5B-297E-A26822205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067" y="3075136"/>
            <a:ext cx="451485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34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DD432-18AC-6245-1BF2-3BA076315AA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9C1577F9-9D09-9466-9605-C04E699FE9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172509" y="606965"/>
            <a:ext cx="5087060" cy="4410691"/>
          </a:xfrm>
          <a:prstGeom prst="rect">
            <a:avLst/>
          </a:prstGeom>
        </p:spPr>
      </p:pic>
      <p:pic>
        <p:nvPicPr>
          <p:cNvPr id="7" name="Picture 6">
            <a:extLst>
              <a:ext uri="{FF2B5EF4-FFF2-40B4-BE49-F238E27FC236}">
                <a16:creationId xmlns:a16="http://schemas.microsoft.com/office/drawing/2014/main" id="{03CA39F0-D832-26BE-322F-98394831D9DB}"/>
              </a:ext>
            </a:extLst>
          </p:cNvPr>
          <p:cNvPicPr>
            <a:picLocks noChangeAspect="1"/>
          </p:cNvPicPr>
          <p:nvPr/>
        </p:nvPicPr>
        <p:blipFill>
          <a:blip r:embed="rId4"/>
          <a:stretch>
            <a:fillRect/>
          </a:stretch>
        </p:blipFill>
        <p:spPr>
          <a:xfrm>
            <a:off x="404495" y="1232693"/>
            <a:ext cx="5363520" cy="2967850"/>
          </a:xfrm>
          <a:prstGeom prst="rect">
            <a:avLst/>
          </a:prstGeom>
        </p:spPr>
      </p:pic>
    </p:spTree>
    <p:extLst>
      <p:ext uri="{BB962C8B-B14F-4D97-AF65-F5344CB8AC3E}">
        <p14:creationId xmlns:p14="http://schemas.microsoft.com/office/powerpoint/2010/main" val="18461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DC296CA-9A2E-7484-BE5E-960E5D20B6ED}"/>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48EE3EE7-2331-2697-C3A0-BB249CE8E5E7}"/>
              </a:ext>
            </a:extLst>
          </p:cNvPr>
          <p:cNvPicPr>
            <a:picLocks noChangeAspect="1"/>
          </p:cNvPicPr>
          <p:nvPr/>
        </p:nvPicPr>
        <p:blipFill>
          <a:blip r:embed="rId2"/>
          <a:stretch>
            <a:fillRect/>
          </a:stretch>
        </p:blipFill>
        <p:spPr>
          <a:xfrm>
            <a:off x="889861" y="3569372"/>
            <a:ext cx="10412278" cy="952633"/>
          </a:xfrm>
          <a:prstGeom prst="rect">
            <a:avLst/>
          </a:prstGeom>
        </p:spPr>
      </p:pic>
      <p:pic>
        <p:nvPicPr>
          <p:cNvPr id="16" name="Picture 15">
            <a:extLst>
              <a:ext uri="{FF2B5EF4-FFF2-40B4-BE49-F238E27FC236}">
                <a16:creationId xmlns:a16="http://schemas.microsoft.com/office/drawing/2014/main" id="{D699844A-966C-81B1-EFCD-7B256108C692}"/>
              </a:ext>
            </a:extLst>
          </p:cNvPr>
          <p:cNvPicPr>
            <a:picLocks noChangeAspect="1"/>
          </p:cNvPicPr>
          <p:nvPr/>
        </p:nvPicPr>
        <p:blipFill>
          <a:blip r:embed="rId3"/>
          <a:stretch>
            <a:fillRect/>
          </a:stretch>
        </p:blipFill>
        <p:spPr>
          <a:xfrm>
            <a:off x="794168" y="2721529"/>
            <a:ext cx="8849960" cy="847843"/>
          </a:xfrm>
          <a:prstGeom prst="rect">
            <a:avLst/>
          </a:prstGeom>
        </p:spPr>
      </p:pic>
      <p:pic>
        <p:nvPicPr>
          <p:cNvPr id="18" name="Picture 17">
            <a:extLst>
              <a:ext uri="{FF2B5EF4-FFF2-40B4-BE49-F238E27FC236}">
                <a16:creationId xmlns:a16="http://schemas.microsoft.com/office/drawing/2014/main" id="{32040DDE-2A4B-B774-2F6B-0C0D2F4897BE}"/>
              </a:ext>
            </a:extLst>
          </p:cNvPr>
          <p:cNvPicPr>
            <a:picLocks noChangeAspect="1"/>
          </p:cNvPicPr>
          <p:nvPr/>
        </p:nvPicPr>
        <p:blipFill>
          <a:blip r:embed="rId4"/>
          <a:stretch>
            <a:fillRect/>
          </a:stretch>
        </p:blipFill>
        <p:spPr>
          <a:xfrm>
            <a:off x="889861" y="830552"/>
            <a:ext cx="6954220" cy="1467055"/>
          </a:xfrm>
          <a:prstGeom prst="rect">
            <a:avLst/>
          </a:prstGeom>
        </p:spPr>
      </p:pic>
    </p:spTree>
    <p:extLst>
      <p:ext uri="{BB962C8B-B14F-4D97-AF65-F5344CB8AC3E}">
        <p14:creationId xmlns:p14="http://schemas.microsoft.com/office/powerpoint/2010/main" val="88903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B8731F-A1A3-68D4-A1A3-A88C66C8B0C3}"/>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0" i="0" dirty="0">
              <a:solidFill>
                <a:srgbClr val="202122"/>
              </a:solidFill>
              <a:effectLst/>
              <a:highlight>
                <a:srgbClr val="FFFFFF"/>
              </a:highlight>
              <a:latin typeface="Arial" panose="020B0604020202020204" pitchFamily="34" charset="0"/>
            </a:endParaRPr>
          </a:p>
          <a:p>
            <a:pPr algn="ctr"/>
            <a:endParaRPr lang="en-US" dirty="0">
              <a:solidFill>
                <a:srgbClr val="202122"/>
              </a:solidFill>
              <a:highlight>
                <a:srgbClr val="FFFFFF"/>
              </a:highlight>
              <a:latin typeface="Arial" panose="020B0604020202020204" pitchFamily="34" charset="0"/>
            </a:endParaRPr>
          </a:p>
          <a:p>
            <a:pPr algn="ctr"/>
            <a:endParaRPr lang="en-US" b="0" i="0" dirty="0">
              <a:solidFill>
                <a:srgbClr val="202122"/>
              </a:solidFill>
              <a:effectLst/>
              <a:highlight>
                <a:srgbClr val="FFFFFF"/>
              </a:highlight>
              <a:latin typeface="Arial" panose="020B0604020202020204" pitchFamily="34" charset="0"/>
            </a:endParaRPr>
          </a:p>
          <a:p>
            <a:pPr algn="ctr"/>
            <a:endParaRPr lang="en-US" dirty="0">
              <a:solidFill>
                <a:srgbClr val="202122"/>
              </a:solidFill>
              <a:highlight>
                <a:srgbClr val="FFFFFF"/>
              </a:highlight>
              <a:latin typeface="Arial" panose="020B0604020202020204" pitchFamily="34" charset="0"/>
            </a:endParaRPr>
          </a:p>
          <a:p>
            <a:pPr algn="ctr"/>
            <a:endParaRPr lang="en-US" b="0" i="0" dirty="0">
              <a:solidFill>
                <a:srgbClr val="202122"/>
              </a:solidFill>
              <a:effectLst/>
              <a:highlight>
                <a:srgbClr val="FFFFFF"/>
              </a:highlight>
              <a:latin typeface="Arial" panose="020B0604020202020204" pitchFamily="34" charset="0"/>
            </a:endParaRPr>
          </a:p>
          <a:p>
            <a:pPr algn="ctr"/>
            <a:endParaRPr lang="en-US" dirty="0">
              <a:solidFill>
                <a:srgbClr val="202122"/>
              </a:solidFill>
              <a:highlight>
                <a:srgbClr val="FFFFFF"/>
              </a:highlight>
              <a:latin typeface="Arial" panose="020B0604020202020204" pitchFamily="34" charset="0"/>
            </a:endParaRPr>
          </a:p>
          <a:p>
            <a:pPr algn="ctr"/>
            <a:endParaRPr lang="en-US" b="0" i="0" dirty="0">
              <a:solidFill>
                <a:srgbClr val="202122"/>
              </a:solidFill>
              <a:effectLst/>
              <a:highlight>
                <a:srgbClr val="FFFFFF"/>
              </a:highlight>
              <a:latin typeface="Arial" panose="020B0604020202020204" pitchFamily="34" charset="0"/>
            </a:endParaRPr>
          </a:p>
          <a:p>
            <a:pPr algn="ctr"/>
            <a:endParaRPr lang="en-US" dirty="0">
              <a:solidFill>
                <a:srgbClr val="202122"/>
              </a:solidFill>
              <a:highlight>
                <a:srgbClr val="FFFFFF"/>
              </a:highlight>
              <a:latin typeface="Arial" panose="020B0604020202020204" pitchFamily="34" charset="0"/>
            </a:endParaRPr>
          </a:p>
          <a:p>
            <a:pPr algn="ctr"/>
            <a:endParaRPr lang="en-US" b="0" i="0" dirty="0">
              <a:solidFill>
                <a:srgbClr val="202122"/>
              </a:solidFill>
              <a:effectLst/>
              <a:highlight>
                <a:srgbClr val="FFFFFF"/>
              </a:highlight>
              <a:latin typeface="Arial" panose="020B0604020202020204" pitchFamily="34" charset="0"/>
            </a:endParaRPr>
          </a:p>
          <a:p>
            <a:pPr algn="ctr"/>
            <a:endParaRPr lang="en-US" dirty="0">
              <a:solidFill>
                <a:srgbClr val="202122"/>
              </a:solidFill>
              <a:highlight>
                <a:srgbClr val="FFFFFF"/>
              </a:highlight>
              <a:latin typeface="Arial" panose="020B0604020202020204" pitchFamily="34" charset="0"/>
            </a:endParaRPr>
          </a:p>
          <a:p>
            <a:pPr algn="ctr"/>
            <a:endParaRPr lang="en-US" b="0" i="0" dirty="0">
              <a:solidFill>
                <a:srgbClr val="202122"/>
              </a:solidFill>
              <a:effectLst/>
              <a:highlight>
                <a:srgbClr val="FFFFFF"/>
              </a:highlight>
              <a:latin typeface="Arial" panose="020B0604020202020204" pitchFamily="34" charset="0"/>
            </a:endParaRPr>
          </a:p>
          <a:p>
            <a:pPr algn="ctr"/>
            <a:endParaRPr lang="en-US" dirty="0">
              <a:solidFill>
                <a:srgbClr val="202122"/>
              </a:solidFill>
              <a:highlight>
                <a:srgbClr val="FFFFFF"/>
              </a:highlight>
              <a:latin typeface="Arial" panose="020B0604020202020204" pitchFamily="34" charset="0"/>
            </a:endParaRPr>
          </a:p>
          <a:p>
            <a:r>
              <a:rPr lang="en-US" sz="2000" b="0" i="0"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In </a:t>
            </a:r>
            <a:r>
              <a:rPr lang="en-US" sz="2000" b="0" i="0" strike="noStrike"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probability theory</a:t>
            </a:r>
            <a:r>
              <a:rPr lang="en-US" sz="2000" b="0" i="0"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 the output of the </a:t>
            </a:r>
            <a:r>
              <a:rPr lang="en-US" sz="2000" b="0" i="0" dirty="0" err="1">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softargmax</a:t>
            </a:r>
            <a:r>
              <a:rPr lang="en-US" sz="2000" b="0" i="0"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 function can be used to represent a </a:t>
            </a:r>
            <a:r>
              <a:rPr lang="en-US" sz="2000" b="0" i="0" strike="noStrike"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categorical distribution</a:t>
            </a:r>
            <a:r>
              <a:rPr lang="en-US" sz="2000" b="0" i="0"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 – that is, a </a:t>
            </a:r>
            <a:r>
              <a:rPr lang="en-US" sz="2000" b="0" i="0" strike="noStrike"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probability distribution</a:t>
            </a:r>
            <a:r>
              <a:rPr lang="en-US" sz="2000" b="0" i="0"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 over </a:t>
            </a:r>
            <a:r>
              <a:rPr lang="en-US" sz="2000" b="0" i="1"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K</a:t>
            </a:r>
            <a:r>
              <a:rPr lang="en-US" sz="2000" b="0" i="0" dirty="0">
                <a:solidFill>
                  <a:schemeClr val="tx1">
                    <a:lumMod val="95000"/>
                    <a:lumOff val="5000"/>
                  </a:schemeClr>
                </a:solidFill>
                <a:effectLst/>
                <a:highlight>
                  <a:srgbClr val="FFFFFF"/>
                </a:highlight>
                <a:latin typeface="Arial" panose="020B0604020202020204" pitchFamily="34" charset="0"/>
                <a:cs typeface="Arial" panose="020B0604020202020204" pitchFamily="34" charset="0"/>
              </a:rPr>
              <a:t> different possible outcomes.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D9DAE1A-C595-53CB-7F00-484B042ED1F2}"/>
              </a:ext>
            </a:extLst>
          </p:cNvPr>
          <p:cNvPicPr>
            <a:picLocks noChangeAspect="1"/>
          </p:cNvPicPr>
          <p:nvPr/>
        </p:nvPicPr>
        <p:blipFill>
          <a:blip r:embed="rId2"/>
          <a:stretch>
            <a:fillRect/>
          </a:stretch>
        </p:blipFill>
        <p:spPr>
          <a:xfrm>
            <a:off x="817415" y="1512501"/>
            <a:ext cx="3734321" cy="685896"/>
          </a:xfrm>
          <a:prstGeom prst="rect">
            <a:avLst/>
          </a:prstGeom>
        </p:spPr>
      </p:pic>
      <p:pic>
        <p:nvPicPr>
          <p:cNvPr id="5" name="Picture 4">
            <a:extLst>
              <a:ext uri="{FF2B5EF4-FFF2-40B4-BE49-F238E27FC236}">
                <a16:creationId xmlns:a16="http://schemas.microsoft.com/office/drawing/2014/main" id="{70F0D498-066F-8896-6A6E-A98E9675A209}"/>
              </a:ext>
            </a:extLst>
          </p:cNvPr>
          <p:cNvPicPr>
            <a:picLocks noChangeAspect="1"/>
          </p:cNvPicPr>
          <p:nvPr/>
        </p:nvPicPr>
        <p:blipFill>
          <a:blip r:embed="rId3"/>
          <a:stretch>
            <a:fillRect/>
          </a:stretch>
        </p:blipFill>
        <p:spPr>
          <a:xfrm>
            <a:off x="1255625" y="2331517"/>
            <a:ext cx="2857899" cy="1381318"/>
          </a:xfrm>
          <a:prstGeom prst="rect">
            <a:avLst/>
          </a:prstGeom>
        </p:spPr>
      </p:pic>
      <p:pic>
        <p:nvPicPr>
          <p:cNvPr id="8" name="Picture 7">
            <a:extLst>
              <a:ext uri="{FF2B5EF4-FFF2-40B4-BE49-F238E27FC236}">
                <a16:creationId xmlns:a16="http://schemas.microsoft.com/office/drawing/2014/main" id="{32987649-D6A3-3BF3-0060-7D52BED5DD33}"/>
              </a:ext>
            </a:extLst>
          </p:cNvPr>
          <p:cNvPicPr>
            <a:picLocks noChangeAspect="1"/>
          </p:cNvPicPr>
          <p:nvPr/>
        </p:nvPicPr>
        <p:blipFill>
          <a:blip r:embed="rId4"/>
          <a:stretch>
            <a:fillRect/>
          </a:stretch>
        </p:blipFill>
        <p:spPr>
          <a:xfrm>
            <a:off x="817415" y="532382"/>
            <a:ext cx="4220164" cy="790685"/>
          </a:xfrm>
          <a:prstGeom prst="rect">
            <a:avLst/>
          </a:prstGeom>
        </p:spPr>
      </p:pic>
      <p:pic>
        <p:nvPicPr>
          <p:cNvPr id="4" name="Picture 3">
            <a:extLst>
              <a:ext uri="{FF2B5EF4-FFF2-40B4-BE49-F238E27FC236}">
                <a16:creationId xmlns:a16="http://schemas.microsoft.com/office/drawing/2014/main" id="{803B8A48-7A74-64B6-5036-08EBE6EF24BA}"/>
              </a:ext>
            </a:extLst>
          </p:cNvPr>
          <p:cNvPicPr>
            <a:picLocks noChangeAspect="1"/>
          </p:cNvPicPr>
          <p:nvPr/>
        </p:nvPicPr>
        <p:blipFill>
          <a:blip r:embed="rId5"/>
          <a:stretch>
            <a:fillRect/>
          </a:stretch>
        </p:blipFill>
        <p:spPr>
          <a:xfrm>
            <a:off x="6096000" y="1037234"/>
            <a:ext cx="4640133" cy="2322325"/>
          </a:xfrm>
          <a:prstGeom prst="rect">
            <a:avLst/>
          </a:prstGeom>
        </p:spPr>
      </p:pic>
      <p:pic>
        <p:nvPicPr>
          <p:cNvPr id="9" name="Picture 8">
            <a:extLst>
              <a:ext uri="{FF2B5EF4-FFF2-40B4-BE49-F238E27FC236}">
                <a16:creationId xmlns:a16="http://schemas.microsoft.com/office/drawing/2014/main" id="{2F8EAA58-0848-A685-0BA1-BB6AEAEE4F34}"/>
              </a:ext>
            </a:extLst>
          </p:cNvPr>
          <p:cNvPicPr>
            <a:picLocks noChangeAspect="1"/>
          </p:cNvPicPr>
          <p:nvPr/>
        </p:nvPicPr>
        <p:blipFill>
          <a:blip r:embed="rId6"/>
          <a:stretch>
            <a:fillRect/>
          </a:stretch>
        </p:blipFill>
        <p:spPr>
          <a:xfrm>
            <a:off x="7343507" y="210671"/>
            <a:ext cx="1971950" cy="647790"/>
          </a:xfrm>
          <a:prstGeom prst="rect">
            <a:avLst/>
          </a:prstGeom>
        </p:spPr>
      </p:pic>
    </p:spTree>
    <p:extLst>
      <p:ext uri="{BB962C8B-B14F-4D97-AF65-F5344CB8AC3E}">
        <p14:creationId xmlns:p14="http://schemas.microsoft.com/office/powerpoint/2010/main" val="3020743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D7A9B-D4BE-162F-35E1-DD044343FDEB}"/>
              </a:ext>
            </a:extLst>
          </p:cNvPr>
          <p:cNvSpPr/>
          <p:nvPr/>
        </p:nvSpPr>
        <p:spPr>
          <a:xfrm>
            <a:off x="0" y="0"/>
            <a:ext cx="11621386" cy="543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B74F20ED-4EFF-39B6-D846-0AED6C8D1786}"/>
              </a:ext>
            </a:extLst>
          </p:cNvPr>
          <p:cNvPicPr>
            <a:picLocks noChangeAspect="1"/>
          </p:cNvPicPr>
          <p:nvPr/>
        </p:nvPicPr>
        <p:blipFill>
          <a:blip r:embed="rId2"/>
          <a:stretch>
            <a:fillRect/>
          </a:stretch>
        </p:blipFill>
        <p:spPr>
          <a:xfrm>
            <a:off x="1061818" y="384203"/>
            <a:ext cx="9497750" cy="4877481"/>
          </a:xfrm>
          <a:prstGeom prst="rect">
            <a:avLst/>
          </a:prstGeom>
        </p:spPr>
      </p:pic>
    </p:spTree>
    <p:extLst>
      <p:ext uri="{BB962C8B-B14F-4D97-AF65-F5344CB8AC3E}">
        <p14:creationId xmlns:p14="http://schemas.microsoft.com/office/powerpoint/2010/main" val="66345933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spDef>
      <a:spPr/>
      <a:bodyPr rtlCol="0" anchor="ctr"/>
      <a:lstStyle>
        <a:defPPr algn="r" rtl="1">
          <a:defRPr dirty="0"/>
        </a:defPPr>
      </a:lstStyle>
      <a:style>
        <a:lnRef idx="2">
          <a:schemeClr val="accent6"/>
        </a:lnRef>
        <a:fillRef idx="1">
          <a:schemeClr val="lt1"/>
        </a:fillRef>
        <a:effectRef idx="0">
          <a:schemeClr val="accent6"/>
        </a:effectRef>
        <a:fontRef idx="minor">
          <a:schemeClr val="dk1"/>
        </a:fontRef>
      </a:style>
    </a:spDef>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1095</TotalTime>
  <Words>685</Words>
  <Application>Microsoft Office PowerPoint</Application>
  <PresentationFormat>Widescreen</PresentationFormat>
  <Paragraphs>58</Paragraphs>
  <Slides>57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2  Badr</vt:lpstr>
      <vt:lpstr>2  Baran</vt:lpstr>
      <vt:lpstr>Arial</vt:lpstr>
      <vt:lpstr>Bodoni MT</vt:lpstr>
      <vt:lpstr>Impact</vt:lpstr>
      <vt:lpstr>Lucida Calligraphy</vt:lpstr>
      <vt:lpstr>Noto Serif</vt:lpstr>
      <vt:lpstr>Roboto Thin</vt:lpstr>
      <vt:lpstr>system-ui</vt:lpstr>
      <vt:lpstr>Main Event</vt:lpstr>
      <vt:lpstr>Mathematics for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for ML</dc:title>
  <dc:creator>Ahmad</dc:creator>
  <cp:lastModifiedBy>Ahmad</cp:lastModifiedBy>
  <cp:revision>38</cp:revision>
  <dcterms:created xsi:type="dcterms:W3CDTF">2025-02-02T05:52:47Z</dcterms:created>
  <dcterms:modified xsi:type="dcterms:W3CDTF">2025-02-17T05:14:37Z</dcterms:modified>
</cp:coreProperties>
</file>